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69" r:id="rId4"/>
    <p:sldId id="270" r:id="rId5"/>
    <p:sldId id="272" r:id="rId6"/>
    <p:sldId id="273" r:id="rId7"/>
    <p:sldId id="274" r:id="rId8"/>
    <p:sldId id="275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8" y="-3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708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274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68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512" y="908720"/>
            <a:ext cx="5626968" cy="576064"/>
          </a:xfrm>
        </p:spPr>
        <p:txBody>
          <a:bodyPr>
            <a:normAutofit/>
          </a:bodyPr>
          <a:lstStyle>
            <a:lvl1pPr algn="l"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25344"/>
            <a:ext cx="9144000" cy="332656"/>
          </a:xfrm>
          <a:prstGeom prst="rect">
            <a:avLst/>
          </a:prstGeom>
        </p:spPr>
      </p:pic>
      <p:sp>
        <p:nvSpPr>
          <p:cNvPr id="8" name="7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1908175" y="1989138"/>
            <a:ext cx="4319588" cy="2952750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10" name="9 Marcador de texto"/>
          <p:cNvSpPr>
            <a:spLocks noGrp="1"/>
          </p:cNvSpPr>
          <p:nvPr>
            <p:ph type="body" sz="quarter" idx="11"/>
          </p:nvPr>
        </p:nvSpPr>
        <p:spPr>
          <a:xfrm>
            <a:off x="827088" y="5084763"/>
            <a:ext cx="5832475" cy="1008062"/>
          </a:xfrm>
        </p:spPr>
        <p:txBody>
          <a:bodyPr>
            <a:normAutofit/>
          </a:bodyPr>
          <a:lstStyle>
            <a:lvl1pPr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7" name="Picture 2" descr="\\esmadnas01\home\OUPE\EDITORIAL\EDITORIAL_DPTO\EDITORIAL_DPTO_COMUN\BILINGÜISMO\LOMCE Primaria\Primary Sciences\Powerpoints\recursos ppt\Logo think do learn.tif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188640"/>
            <a:ext cx="2422525" cy="12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68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4012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485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505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406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9748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9205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347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9240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56A63-A46F-476F-A0D5-CF73F7C39359}" type="datetimeFigureOut">
              <a:rPr lang="es-ES" smtClean="0"/>
              <a:t>06/09/2017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B027A-1B97-4ADF-AA24-9DB104446E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8702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77796" y="260648"/>
            <a:ext cx="2518048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6700" b="1" dirty="0" smtClean="0">
                <a:solidFill>
                  <a:srgbClr val="007BB8"/>
                </a:solidFill>
              </a:rPr>
              <a:t>natural</a:t>
            </a:r>
            <a:r>
              <a:rPr lang="es-ES" sz="8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ES" sz="8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56579" y="1078045"/>
            <a:ext cx="716487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0" b="1" dirty="0" err="1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sciences</a:t>
            </a:r>
            <a:r>
              <a:rPr lang="es-ES" sz="110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r>
              <a:rPr lang="es-ES" sz="11000" b="1" dirty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ES" sz="11000" b="1" dirty="0" smtClean="0">
                <a:ln>
                  <a:solidFill>
                    <a:srgbClr val="92D050"/>
                  </a:solidFill>
                </a:ln>
                <a:solidFill>
                  <a:schemeClr val="bg1"/>
                </a:solidFill>
              </a:rPr>
              <a:t> </a:t>
            </a:r>
            <a:endParaRPr lang="es-ES" sz="11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67545" y="2852936"/>
            <a:ext cx="57606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3000" b="1" dirty="0">
              <a:solidFill>
                <a:srgbClr val="FA00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442" y="5661248"/>
            <a:ext cx="1251247" cy="545415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0312" y="120282"/>
            <a:ext cx="1656184" cy="83750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2564904"/>
            <a:ext cx="4932040" cy="3907814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53337"/>
            <a:ext cx="9144000" cy="404664"/>
          </a:xfrm>
          <a:prstGeom prst="rect">
            <a:avLst/>
          </a:prstGeom>
        </p:spPr>
      </p:pic>
      <p:pic>
        <p:nvPicPr>
          <p:cNvPr id="1026" name="Picture 2" descr="C:\Users\sandra.blanco\Desktop\NatSciences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2" y="2852936"/>
            <a:ext cx="2096835" cy="2087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6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68" y="2028414"/>
            <a:ext cx="1482756" cy="87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614" y="4719985"/>
            <a:ext cx="1512168" cy="87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23001"/>
            <a:ext cx="1712099" cy="1010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1 Título"/>
          <p:cNvSpPr txBox="1">
            <a:spLocks/>
          </p:cNvSpPr>
          <p:nvPr/>
        </p:nvSpPr>
        <p:spPr>
          <a:xfrm>
            <a:off x="899592" y="40466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/>
              <a:t>Nutrición y reproducción</a:t>
            </a:r>
            <a:endParaRPr lang="es-ES" sz="4400" b="1" dirty="0"/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3605506" y="2214464"/>
            <a:ext cx="1181100" cy="253365"/>
          </a:xfrm>
          <a:prstGeom prst="rect">
            <a:avLst/>
          </a:prstGeom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chemeClr val="tx1">
                    <a:tint val="75000"/>
                  </a:schemeClr>
                </a:solidFill>
              </a:rPr>
              <a:t>nutrición</a:t>
            </a:r>
            <a:endParaRPr lang="es-ES" sz="20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604692" y="3645080"/>
            <a:ext cx="1543372" cy="253365"/>
          </a:xfrm>
          <a:prstGeom prst="rect">
            <a:avLst/>
          </a:prstGeom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ea typeface="Times New Roman"/>
                <a:cs typeface="Times New Roman"/>
              </a:rPr>
              <a:t>relación</a:t>
            </a:r>
            <a:endParaRPr lang="es-ES" sz="2000" dirty="0">
              <a:solidFill>
                <a:schemeClr val="bg1">
                  <a:lumMod val="50000"/>
                </a:schemeClr>
              </a:solidFill>
              <a:effectLst/>
              <a:ea typeface="Times New Roman"/>
              <a:cs typeface="Times New Roman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3367964" y="4949014"/>
            <a:ext cx="1656184" cy="253365"/>
          </a:xfrm>
          <a:prstGeom prst="rect">
            <a:avLst/>
          </a:prstGeom>
          <a:ln w="3175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effectLst/>
                <a:ea typeface="Times New Roman"/>
                <a:cs typeface="Arial" panose="020B0604020202020204" pitchFamily="34" charset="0"/>
              </a:rPr>
              <a:t>reproducción</a:t>
            </a:r>
            <a:endParaRPr lang="es-ES" sz="2000" dirty="0">
              <a:solidFill>
                <a:schemeClr val="bg1">
                  <a:lumMod val="50000"/>
                </a:schemeClr>
              </a:solidFill>
              <a:effectLst/>
              <a:ea typeface="Times New Roman"/>
              <a:cs typeface="Arial" panose="020B0604020202020204" pitchFamily="34" charset="0"/>
            </a:endParaRPr>
          </a:p>
        </p:txBody>
      </p:sp>
      <p:cxnSp>
        <p:nvCxnSpPr>
          <p:cNvPr id="33" name="32 Conector recto de flecha"/>
          <p:cNvCxnSpPr/>
          <p:nvPr/>
        </p:nvCxnSpPr>
        <p:spPr>
          <a:xfrm>
            <a:off x="2601863" y="3775362"/>
            <a:ext cx="818009" cy="14270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29 Conector recto de flecha"/>
          <p:cNvCxnSpPr/>
          <p:nvPr/>
        </p:nvCxnSpPr>
        <p:spPr>
          <a:xfrm>
            <a:off x="2601863" y="2458804"/>
            <a:ext cx="1002829" cy="14396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/>
          <p:nvPr/>
        </p:nvCxnSpPr>
        <p:spPr>
          <a:xfrm flipV="1">
            <a:off x="4931226" y="3763294"/>
            <a:ext cx="819986" cy="1351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4931226" y="2458805"/>
            <a:ext cx="819986" cy="27435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36 Conector recto de flecha"/>
          <p:cNvCxnSpPr/>
          <p:nvPr/>
        </p:nvCxnSpPr>
        <p:spPr>
          <a:xfrm>
            <a:off x="4786606" y="2467829"/>
            <a:ext cx="965420" cy="26078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/>
          <p:nvPr/>
        </p:nvCxnSpPr>
        <p:spPr>
          <a:xfrm flipV="1">
            <a:off x="2619042" y="2467829"/>
            <a:ext cx="986464" cy="24943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4" name="43 Rectángulo"/>
          <p:cNvSpPr/>
          <p:nvPr/>
        </p:nvSpPr>
        <p:spPr>
          <a:xfrm>
            <a:off x="755575" y="5805264"/>
            <a:ext cx="6984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humanos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tenemos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tres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proceso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vitales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nutrición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,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relación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y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reproducción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05778"/>
            <a:ext cx="1698884" cy="100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49" y="4680398"/>
            <a:ext cx="1790416" cy="10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2026" y="3361603"/>
            <a:ext cx="1506171" cy="882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04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899" y="1903409"/>
            <a:ext cx="1894138" cy="302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7704" y="836712"/>
            <a:ext cx="6480720" cy="57606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digestivo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1331641" y="5445224"/>
            <a:ext cx="6192688" cy="398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boca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esófago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,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estómago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y 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intestino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digestivo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1090222" y="2889530"/>
            <a:ext cx="7248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boca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0" name="9 Conector recto de flecha"/>
          <p:cNvCxnSpPr>
            <a:stCxn id="9" idx="3"/>
          </p:cNvCxnSpPr>
          <p:nvPr/>
        </p:nvCxnSpPr>
        <p:spPr>
          <a:xfrm flipV="1">
            <a:off x="1815100" y="2827310"/>
            <a:ext cx="2252844" cy="246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10 Rectángulo"/>
          <p:cNvSpPr/>
          <p:nvPr/>
        </p:nvSpPr>
        <p:spPr>
          <a:xfrm>
            <a:off x="971600" y="4560378"/>
            <a:ext cx="1103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intestino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2" name="11 Conector recto de flecha"/>
          <p:cNvCxnSpPr/>
          <p:nvPr/>
        </p:nvCxnSpPr>
        <p:spPr>
          <a:xfrm flipV="1">
            <a:off x="2163886" y="4047679"/>
            <a:ext cx="2120082" cy="697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14 Rectángulo"/>
          <p:cNvSpPr/>
          <p:nvPr/>
        </p:nvSpPr>
        <p:spPr>
          <a:xfrm>
            <a:off x="6607952" y="2457978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esófago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6" name="15 Conector recto de flecha"/>
          <p:cNvCxnSpPr/>
          <p:nvPr/>
        </p:nvCxnSpPr>
        <p:spPr>
          <a:xfrm flipH="1">
            <a:off x="4464897" y="2642644"/>
            <a:ext cx="2143056" cy="4983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" name="19 Rectángulo"/>
          <p:cNvSpPr/>
          <p:nvPr/>
        </p:nvSpPr>
        <p:spPr>
          <a:xfrm>
            <a:off x="6876256" y="3863013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estómago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1" name="20 Conector recto de flecha"/>
          <p:cNvCxnSpPr/>
          <p:nvPr/>
        </p:nvCxnSpPr>
        <p:spPr>
          <a:xfrm flipH="1" flipV="1">
            <a:off x="4464897" y="3654273"/>
            <a:ext cx="2411360" cy="393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99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2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811848" y="6005319"/>
            <a:ext cx="6442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Necesitamos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comida de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diferentes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grupos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todos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dias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AutoShape 77"/>
          <p:cNvCxnSpPr>
            <a:cxnSpLocks noChangeShapeType="1"/>
          </p:cNvCxnSpPr>
          <p:nvPr/>
        </p:nvCxnSpPr>
        <p:spPr bwMode="auto">
          <a:xfrm>
            <a:off x="755576" y="3502417"/>
            <a:ext cx="2067445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78"/>
          <p:cNvCxnSpPr>
            <a:cxnSpLocks noChangeShapeType="1"/>
          </p:cNvCxnSpPr>
          <p:nvPr/>
        </p:nvCxnSpPr>
        <p:spPr bwMode="auto">
          <a:xfrm>
            <a:off x="3338594" y="3501008"/>
            <a:ext cx="205406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79"/>
          <p:cNvCxnSpPr>
            <a:cxnSpLocks noChangeShapeType="1"/>
          </p:cNvCxnSpPr>
          <p:nvPr/>
        </p:nvCxnSpPr>
        <p:spPr bwMode="auto">
          <a:xfrm>
            <a:off x="5844348" y="3501008"/>
            <a:ext cx="205406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80"/>
          <p:cNvCxnSpPr>
            <a:cxnSpLocks noChangeShapeType="1"/>
          </p:cNvCxnSpPr>
          <p:nvPr/>
        </p:nvCxnSpPr>
        <p:spPr bwMode="auto">
          <a:xfrm>
            <a:off x="1907704" y="5661248"/>
            <a:ext cx="204353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81"/>
          <p:cNvCxnSpPr>
            <a:cxnSpLocks noChangeShapeType="1"/>
          </p:cNvCxnSpPr>
          <p:nvPr/>
        </p:nvCxnSpPr>
        <p:spPr bwMode="auto">
          <a:xfrm>
            <a:off x="4499991" y="5661248"/>
            <a:ext cx="2054061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" name="34 Rectángulo"/>
          <p:cNvSpPr/>
          <p:nvPr/>
        </p:nvSpPr>
        <p:spPr>
          <a:xfrm>
            <a:off x="1037509" y="3138942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Carne y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pescado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3438735" y="3133085"/>
            <a:ext cx="20265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Panes y cereales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110015" y="3112092"/>
            <a:ext cx="10406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Lácteos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1891916" y="5309868"/>
            <a:ext cx="1803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Fruta y verdura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4739786" y="5277602"/>
            <a:ext cx="1986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Grasas y aceites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40" name="1 Título"/>
          <p:cNvSpPr>
            <a:spLocks noGrp="1"/>
          </p:cNvSpPr>
          <p:nvPr>
            <p:ph type="title"/>
          </p:nvPr>
        </p:nvSpPr>
        <p:spPr>
          <a:xfrm>
            <a:off x="2242791" y="836712"/>
            <a:ext cx="4032448" cy="57606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La pirámide alimentaria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272" y="3782573"/>
            <a:ext cx="2053669" cy="155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" t="5530" b="3682"/>
          <a:stretch/>
        </p:blipFill>
        <p:spPr bwMode="auto">
          <a:xfrm>
            <a:off x="967665" y="1917577"/>
            <a:ext cx="1800079" cy="1132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" t="4729" r="1704" b="3039"/>
          <a:stretch/>
        </p:blipFill>
        <p:spPr bwMode="auto">
          <a:xfrm>
            <a:off x="3657599" y="2053988"/>
            <a:ext cx="1585687" cy="104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3963" r="3405" b="3444"/>
          <a:stretch/>
        </p:blipFill>
        <p:spPr bwMode="auto">
          <a:xfrm>
            <a:off x="6189260" y="1862919"/>
            <a:ext cx="1453486" cy="1270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" t="3375" r="2440" b="3859"/>
          <a:stretch/>
        </p:blipFill>
        <p:spPr bwMode="auto">
          <a:xfrm>
            <a:off x="5220072" y="3841845"/>
            <a:ext cx="1283086" cy="88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" t="5290" r="6282" b="3788"/>
          <a:stretch/>
        </p:blipFill>
        <p:spPr bwMode="auto">
          <a:xfrm>
            <a:off x="4698823" y="4592420"/>
            <a:ext cx="893607" cy="71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0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1627" y="1840714"/>
            <a:ext cx="3171450" cy="362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899592" y="5445224"/>
            <a:ext cx="7272808" cy="398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naríz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,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tráquea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y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pulmones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respiratorio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Gulim" panose="020B0600000101010101" pitchFamily="34" charset="-127"/>
              </a:rPr>
              <a:t>.</a:t>
            </a:r>
            <a:endParaRPr lang="es-ES" sz="2000" dirty="0">
              <a:solidFill>
                <a:schemeClr val="bg1">
                  <a:lumMod val="50000"/>
                </a:schemeClr>
              </a:solidFill>
              <a:latin typeface="+mj-lt"/>
              <a:ea typeface="Gulim" panose="020B0600000101010101" pitchFamily="34" charset="-127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242791" y="836712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respiratorio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275238" y="4437112"/>
            <a:ext cx="12426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Pulmones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507615" y="2577146"/>
            <a:ext cx="72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Naríz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50505" y="3654273"/>
            <a:ext cx="10005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tráquea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2242791" y="3838940"/>
            <a:ext cx="2204561" cy="3101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>
            <a:off x="3923928" y="2788082"/>
            <a:ext cx="2636610" cy="3528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 flipH="1">
            <a:off x="5004048" y="4676097"/>
            <a:ext cx="1271192" cy="2650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767227"/>
            <a:ext cx="2632069" cy="33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1187624" y="5445224"/>
            <a:ext cx="6677025" cy="398462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corazón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y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vasos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sanguíneos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+mj-lt"/>
                <a:cs typeface="Arial" charset="0"/>
              </a:rPr>
              <a:t>circulatorio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latin typeface="+mj-lt"/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242791" y="836712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circulatorio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167708" y="3904792"/>
            <a:ext cx="1090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Corazón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3" name="12 Conector recto de flecha"/>
          <p:cNvCxnSpPr/>
          <p:nvPr/>
        </p:nvCxnSpPr>
        <p:spPr>
          <a:xfrm flipV="1">
            <a:off x="2094991" y="3111844"/>
            <a:ext cx="1920835" cy="7929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6275239" y="3019511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Vasos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</a:t>
            </a:r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sanguíneos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8" name="17 Conector recto de flecha"/>
          <p:cNvCxnSpPr/>
          <p:nvPr/>
        </p:nvCxnSpPr>
        <p:spPr>
          <a:xfrm flipH="1" flipV="1">
            <a:off x="4355976" y="2780928"/>
            <a:ext cx="1945446" cy="42325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H="1">
            <a:off x="4015826" y="3306855"/>
            <a:ext cx="2285596" cy="3381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93" y="2206531"/>
            <a:ext cx="2453300" cy="294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10 Marcador de texto"/>
          <p:cNvSpPr>
            <a:spLocks noGrp="1"/>
          </p:cNvSpPr>
          <p:nvPr>
            <p:ph type="body" sz="half" idx="4294967295"/>
          </p:nvPr>
        </p:nvSpPr>
        <p:spPr>
          <a:xfrm>
            <a:off x="1351798" y="5301208"/>
            <a:ext cx="6677025" cy="3984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riñones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los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uréteres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,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vejiga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y la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uretra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forman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parte de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excretor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</a:t>
            </a:r>
            <a:endParaRPr lang="en-GB" sz="2000" dirty="0" smtClean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242791" y="836712"/>
            <a:ext cx="4032448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excretor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37074" y="2659042"/>
            <a:ext cx="1066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Riñones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14" name="13 Conector recto de flecha"/>
          <p:cNvCxnSpPr>
            <a:stCxn id="13" idx="3"/>
          </p:cNvCxnSpPr>
          <p:nvPr/>
        </p:nvCxnSpPr>
        <p:spPr>
          <a:xfrm>
            <a:off x="1903392" y="2843708"/>
            <a:ext cx="2092545" cy="6510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17 Conector recto de flecha"/>
          <p:cNvCxnSpPr/>
          <p:nvPr/>
        </p:nvCxnSpPr>
        <p:spPr>
          <a:xfrm>
            <a:off x="1886001" y="2856643"/>
            <a:ext cx="2902023" cy="45349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20 Rectángulo"/>
          <p:cNvSpPr/>
          <p:nvPr/>
        </p:nvSpPr>
        <p:spPr>
          <a:xfrm>
            <a:off x="6733716" y="3310136"/>
            <a:ext cx="1093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Uréteres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2" name="21 Conector recto de flecha"/>
          <p:cNvCxnSpPr>
            <a:stCxn id="21" idx="1"/>
          </p:cNvCxnSpPr>
          <p:nvPr/>
        </p:nvCxnSpPr>
        <p:spPr>
          <a:xfrm flipH="1">
            <a:off x="4067944" y="3494802"/>
            <a:ext cx="2665772" cy="7484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>
            <a:stCxn id="21" idx="1"/>
          </p:cNvCxnSpPr>
          <p:nvPr/>
        </p:nvCxnSpPr>
        <p:spPr>
          <a:xfrm flipH="1">
            <a:off x="4499992" y="3494802"/>
            <a:ext cx="2233724" cy="8703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6733716" y="3873886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Vejiga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35" name="34 Conector recto de flecha"/>
          <p:cNvCxnSpPr/>
          <p:nvPr/>
        </p:nvCxnSpPr>
        <p:spPr>
          <a:xfrm flipH="1">
            <a:off x="4259015" y="4108989"/>
            <a:ext cx="2554748" cy="68816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36 Rectángulo"/>
          <p:cNvSpPr/>
          <p:nvPr/>
        </p:nvSpPr>
        <p:spPr>
          <a:xfrm>
            <a:off x="899592" y="4706624"/>
            <a:ext cx="835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Uretra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38" name="37 Conector recto de flecha"/>
          <p:cNvCxnSpPr>
            <a:stCxn id="37" idx="3"/>
          </p:cNvCxnSpPr>
          <p:nvPr/>
        </p:nvCxnSpPr>
        <p:spPr>
          <a:xfrm>
            <a:off x="1735077" y="4891290"/>
            <a:ext cx="252393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066" name="2065 Rectángulo"/>
          <p:cNvSpPr/>
          <p:nvPr/>
        </p:nvSpPr>
        <p:spPr>
          <a:xfrm>
            <a:off x="916063" y="1700808"/>
            <a:ext cx="6840760" cy="400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excretor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nos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ayuda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a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eliminar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desechos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. </a:t>
            </a:r>
            <a:endParaRPr lang="es-ES" sz="2000" dirty="0">
              <a:solidFill>
                <a:schemeClr val="bg1">
                  <a:lumMod val="50000"/>
                </a:scheme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6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233771" y="188640"/>
            <a:ext cx="521805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E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468620" y="3265484"/>
            <a:ext cx="3744416" cy="642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4400" b="1" dirty="0" smtClean="0">
                <a:solidFill>
                  <a:prstClr val="black"/>
                </a:solidFill>
                <a:ea typeface="+mn-ea"/>
                <a:cs typeface="+mn-cs"/>
              </a:rPr>
              <a:t>Nuestro sistema reproductor</a:t>
            </a:r>
            <a:endParaRPr lang="es-ES" sz="44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1136503" y="5805264"/>
            <a:ext cx="72237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Nuestro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sistema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reproductor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nos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permite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tener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bebés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algn="ctr"/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El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feto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crece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dentro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del </a:t>
            </a:r>
            <a:r>
              <a:rPr lang="en-US" sz="2000" smtClean="0">
                <a:solidFill>
                  <a:schemeClr val="bg1">
                    <a:lumMod val="50000"/>
                  </a:schemeClr>
                </a:solidFill>
              </a:rPr>
              <a:t>útero.</a:t>
            </a:r>
            <a:endParaRPr lang="es-E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2" name="irc_mi" descr="http://bellezaslatinas.com/files/bellezaslatinas/23-semanas.jpg"/>
          <p:cNvPicPr/>
          <p:nvPr/>
        </p:nvPicPr>
        <p:blipFill>
          <a:blip r:embed="rId2" cstate="print">
            <a:clrChange>
              <a:clrFrom>
                <a:srgbClr val="AFA9D9"/>
              </a:clrFrom>
              <a:clrTo>
                <a:srgbClr val="AFA9D9">
                  <a:alpha val="0"/>
                </a:srgbClr>
              </a:clrTo>
            </a:clrChange>
          </a:blip>
          <a:srcRect l="10504" t="4671" r="11103" b="4833"/>
          <a:stretch>
            <a:fillRect/>
          </a:stretch>
        </p:blipFill>
        <p:spPr bwMode="auto">
          <a:xfrm>
            <a:off x="3430426" y="3908117"/>
            <a:ext cx="1419052" cy="1547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22 Rectángulo"/>
          <p:cNvSpPr/>
          <p:nvPr/>
        </p:nvSpPr>
        <p:spPr>
          <a:xfrm>
            <a:off x="5167690" y="4149080"/>
            <a:ext cx="2010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Cordón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 umbilical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4" name="23 Conector recto de flecha"/>
          <p:cNvCxnSpPr/>
          <p:nvPr/>
        </p:nvCxnSpPr>
        <p:spPr>
          <a:xfrm flipH="1">
            <a:off x="4217639" y="4478182"/>
            <a:ext cx="1061490" cy="402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24 Rectángulo"/>
          <p:cNvSpPr/>
          <p:nvPr/>
        </p:nvSpPr>
        <p:spPr>
          <a:xfrm>
            <a:off x="2159990" y="4333746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útero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6" name="25 Conector recto de flecha"/>
          <p:cNvCxnSpPr>
            <a:stCxn id="25" idx="3"/>
          </p:cNvCxnSpPr>
          <p:nvPr/>
        </p:nvCxnSpPr>
        <p:spPr>
          <a:xfrm>
            <a:off x="2899295" y="4518412"/>
            <a:ext cx="1096641" cy="16347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4849478" y="5170328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v</a:t>
            </a:r>
            <a:r>
              <a:rPr lang="en-US" i="1" dirty="0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agina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29" name="28 Conector recto de flecha"/>
          <p:cNvCxnSpPr/>
          <p:nvPr/>
        </p:nvCxnSpPr>
        <p:spPr>
          <a:xfrm flipH="1" flipV="1">
            <a:off x="3995936" y="5054385"/>
            <a:ext cx="853542" cy="40126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2" name="31 Rectángulo"/>
          <p:cNvSpPr/>
          <p:nvPr/>
        </p:nvSpPr>
        <p:spPr>
          <a:xfrm>
            <a:off x="5425818" y="4685053"/>
            <a:ext cx="606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bg1">
                    <a:lumMod val="50000"/>
                  </a:schemeClr>
                </a:solidFill>
                <a:latin typeface="Gulim" panose="020B0600000101010101" pitchFamily="34" charset="-127"/>
                <a:ea typeface="Gulim" panose="020B0600000101010101" pitchFamily="34" charset="-127"/>
              </a:rPr>
              <a:t>feto</a:t>
            </a:r>
            <a:endParaRPr lang="es-ES" i="1" dirty="0">
              <a:solidFill>
                <a:schemeClr val="bg1">
                  <a:lumMod val="50000"/>
                </a:schemeClr>
              </a:solidFill>
              <a:latin typeface="Gulim" panose="020B0600000101010101" pitchFamily="34" charset="-127"/>
              <a:ea typeface="Gulim" panose="020B0600000101010101" pitchFamily="34" charset="-127"/>
            </a:endParaRPr>
          </a:p>
        </p:txBody>
      </p:sp>
      <p:cxnSp>
        <p:nvCxnSpPr>
          <p:cNvPr id="33" name="32 Conector recto de flecha"/>
          <p:cNvCxnSpPr>
            <a:stCxn id="32" idx="1"/>
          </p:cNvCxnSpPr>
          <p:nvPr/>
        </p:nvCxnSpPr>
        <p:spPr>
          <a:xfrm flipH="1" flipV="1">
            <a:off x="4340828" y="4703079"/>
            <a:ext cx="1084990" cy="1666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35" y="1349805"/>
            <a:ext cx="781853" cy="6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2189" y="1349804"/>
            <a:ext cx="782231" cy="6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105" y="1349805"/>
            <a:ext cx="781853" cy="6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2" y="1349804"/>
            <a:ext cx="812887" cy="645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1 Título"/>
          <p:cNvSpPr txBox="1">
            <a:spLocks/>
          </p:cNvSpPr>
          <p:nvPr/>
        </p:nvSpPr>
        <p:spPr>
          <a:xfrm>
            <a:off x="2353138" y="659411"/>
            <a:ext cx="3744416" cy="6426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2600" b="1" dirty="0" smtClean="0">
                <a:solidFill>
                  <a:prstClr val="black"/>
                </a:solidFill>
                <a:ea typeface="+mn-ea"/>
                <a:cs typeface="+mn-cs"/>
              </a:rPr>
              <a:t>El ciclo vital</a:t>
            </a:r>
            <a:endParaRPr lang="es-ES" sz="26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288188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infancia</a:t>
            </a:r>
            <a:endParaRPr lang="es-ES" dirty="0"/>
          </a:p>
        </p:txBody>
      </p:sp>
      <p:sp>
        <p:nvSpPr>
          <p:cNvPr id="38" name="37 CuadroTexto"/>
          <p:cNvSpPr txBox="1"/>
          <p:nvPr/>
        </p:nvSpPr>
        <p:spPr>
          <a:xfrm>
            <a:off x="3095578" y="2877197"/>
            <a:ext cx="1044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juventud</a:t>
            </a:r>
            <a:endParaRPr lang="es-ES" dirty="0"/>
          </a:p>
        </p:txBody>
      </p:sp>
      <p:sp>
        <p:nvSpPr>
          <p:cNvPr id="39" name="38 CuadroTexto"/>
          <p:cNvSpPr txBox="1"/>
          <p:nvPr/>
        </p:nvSpPr>
        <p:spPr>
          <a:xfrm>
            <a:off x="6415412" y="2880555"/>
            <a:ext cx="900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viejez</a:t>
            </a:r>
            <a:endParaRPr lang="es-ES" dirty="0"/>
          </a:p>
        </p:txBody>
      </p:sp>
      <p:sp>
        <p:nvSpPr>
          <p:cNvPr id="40" name="39 CuadroTexto"/>
          <p:cNvSpPr txBox="1"/>
          <p:nvPr/>
        </p:nvSpPr>
        <p:spPr>
          <a:xfrm>
            <a:off x="4717510" y="2881220"/>
            <a:ext cx="1068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madurez</a:t>
            </a:r>
            <a:endParaRPr lang="es-ES" dirty="0"/>
          </a:p>
        </p:txBody>
      </p:sp>
      <p:cxnSp>
        <p:nvCxnSpPr>
          <p:cNvPr id="5" name="4 Conector recto"/>
          <p:cNvCxnSpPr/>
          <p:nvPr/>
        </p:nvCxnSpPr>
        <p:spPr>
          <a:xfrm>
            <a:off x="1043608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6145887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43 Conector recto"/>
          <p:cNvCxnSpPr/>
          <p:nvPr/>
        </p:nvCxnSpPr>
        <p:spPr>
          <a:xfrm>
            <a:off x="4476322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2890992" y="2780928"/>
            <a:ext cx="130953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40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8.46634E-7 L -0.18073 0.109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45" y="5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8.46634E-7 L -0.09618 0.109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9" y="5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7 0.01481 L 0.31336 0.109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7" y="4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8.46634E-7 L 0.60208 0.109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4" y="5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5" presetClass="emph" presetSubtype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40" dur="indefinite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179</Words>
  <Application>Microsoft Office PowerPoint</Application>
  <PresentationFormat>Presentación en pantalla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Nuestro sistema digestivo</vt:lpstr>
      <vt:lpstr>La pirámide alimentaria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 U01</dc:title>
  <dc:creator>Sandra.Blanco</dc:creator>
  <cp:lastModifiedBy>Invitado</cp:lastModifiedBy>
  <cp:revision>28</cp:revision>
  <dcterms:created xsi:type="dcterms:W3CDTF">2014-12-12T10:35:27Z</dcterms:created>
  <dcterms:modified xsi:type="dcterms:W3CDTF">2017-09-06T08:03:13Z</dcterms:modified>
</cp:coreProperties>
</file>