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6858000" cy="9144000"/>
  <p:embeddedFontLst>
    <p:embeddedFont>
      <p:font typeface="Overlock"/>
      <p:regular r:id="rId25"/>
      <p:bold r:id="rId26"/>
      <p:italic r:id="rId27"/>
      <p:boldItalic r:id="rId28"/>
    </p:embeddedFont>
    <p:embeddedFont>
      <p:font typeface="Corben"/>
      <p:bold r:id="rId29"/>
    </p:embeddedFont>
    <p:embeddedFont>
      <p:font typeface="Bodoni"/>
      <p:bold r:id="rId30"/>
      <p:boldItalic r:id="rId31"/>
    </p:embeddedFont>
    <p:embeddedFont>
      <p:font typeface="Quintessential"/>
      <p:regular r:id="rId32"/>
    </p:embeddedFont>
    <p:embeddedFont>
      <p:font typeface="Erica One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4" roundtripDataSignature="AMtx7mgz9ruQL+8fXfjzKXoTu5Lf6/yp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verlock-bold.fntdata"/><Relationship Id="rId25" Type="http://schemas.openxmlformats.org/officeDocument/2006/relationships/font" Target="fonts/Overlock-regular.fntdata"/><Relationship Id="rId28" Type="http://schemas.openxmlformats.org/officeDocument/2006/relationships/font" Target="fonts/Overlock-boldItalic.fntdata"/><Relationship Id="rId27" Type="http://schemas.openxmlformats.org/officeDocument/2006/relationships/font" Target="fonts/Overlock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orben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odoni-boldItalic.fntdata"/><Relationship Id="rId30" Type="http://schemas.openxmlformats.org/officeDocument/2006/relationships/font" Target="fonts/Bodoni-bold.fntdata"/><Relationship Id="rId11" Type="http://schemas.openxmlformats.org/officeDocument/2006/relationships/slide" Target="slides/slide6.xml"/><Relationship Id="rId33" Type="http://schemas.openxmlformats.org/officeDocument/2006/relationships/font" Target="fonts/EricaOne-regular.fntdata"/><Relationship Id="rId10" Type="http://schemas.openxmlformats.org/officeDocument/2006/relationships/slide" Target="slides/slide5.xml"/><Relationship Id="rId32" Type="http://schemas.openxmlformats.org/officeDocument/2006/relationships/font" Target="fonts/Quintessential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/>
          <p:nvPr>
            <p:ph type="ctrTitle"/>
          </p:nvPr>
        </p:nvSpPr>
        <p:spPr>
          <a:xfrm>
            <a:off x="685800" y="19812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4" name="Google Shape;14;p21"/>
          <p:cNvSpPr txBox="1"/>
          <p:nvPr>
            <p:ph idx="10" type="dt"/>
          </p:nvPr>
        </p:nvSpPr>
        <p:spPr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1"/>
          <p:cNvSpPr txBox="1"/>
          <p:nvPr>
            <p:ph idx="12" type="sldNum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type="title"/>
          </p:nvPr>
        </p:nvSpPr>
        <p:spPr>
          <a:xfrm>
            <a:off x="301625" y="228600"/>
            <a:ext cx="8510587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" type="body"/>
          </p:nvPr>
        </p:nvSpPr>
        <p:spPr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0" type="dt"/>
          </p:nvPr>
        </p:nvSpPr>
        <p:spPr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2" type="sldNum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301625" y="228600"/>
            <a:ext cx="8510587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0" type="dt"/>
          </p:nvPr>
        </p:nvSpPr>
        <p:spPr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0"/>
          <p:cNvSpPr txBox="1"/>
          <p:nvPr>
            <p:ph idx="12" type="sldNum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transition spd="med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Relationship Id="rId4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Relationship Id="rId4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Relationship Id="rId4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Relationship Id="rId4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Relationship Id="rId4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"/>
          <p:cNvSpPr txBox="1"/>
          <p:nvPr>
            <p:ph type="ctrTitle"/>
          </p:nvPr>
        </p:nvSpPr>
        <p:spPr>
          <a:xfrm>
            <a:off x="250825" y="188912"/>
            <a:ext cx="5184775" cy="1368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Erica One"/>
              <a:buNone/>
            </a:pPr>
            <a:r>
              <a:rPr b="0" i="0" lang="en-US" sz="6600" u="none">
                <a:solidFill>
                  <a:srgbClr val="FF0000"/>
                </a:solidFill>
                <a:latin typeface="Erica One"/>
                <a:ea typeface="Erica One"/>
                <a:cs typeface="Erica One"/>
                <a:sym typeface="Erica One"/>
              </a:rPr>
              <a:t>El </a:t>
            </a:r>
            <a:r>
              <a:rPr lang="en-US" sz="6600">
                <a:solidFill>
                  <a:srgbClr val="FF0000"/>
                </a:solidFill>
                <a:latin typeface="Erica One"/>
                <a:ea typeface="Erica One"/>
                <a:cs typeface="Erica One"/>
                <a:sym typeface="Erica One"/>
              </a:rPr>
              <a:t>p</a:t>
            </a:r>
            <a:r>
              <a:rPr b="0" i="0" lang="en-US" sz="6600" u="none">
                <a:solidFill>
                  <a:srgbClr val="FF0000"/>
                </a:solidFill>
                <a:latin typeface="Erica One"/>
                <a:ea typeface="Erica One"/>
                <a:cs typeface="Erica One"/>
                <a:sym typeface="Erica One"/>
              </a:rPr>
              <a:t>eatón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8" name="Google Shape;28;p1"/>
          <p:cNvSpPr txBox="1"/>
          <p:nvPr>
            <p:ph idx="1" type="subTitle"/>
          </p:nvPr>
        </p:nvSpPr>
        <p:spPr>
          <a:xfrm>
            <a:off x="0" y="2349500"/>
            <a:ext cx="8820150" cy="4103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sz="3200" u="none">
                <a:solidFill>
                  <a:srgbClr val="CC6600"/>
                </a:solidFill>
                <a:latin typeface="Rockwell"/>
                <a:ea typeface="Rockwell"/>
                <a:cs typeface="Rockwell"/>
                <a:sym typeface="Rockwell"/>
              </a:rPr>
              <a:t>Desplazarnos de un sitio a otro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b="0" i="0" lang="en-US" sz="3200" u="none">
                <a:solidFill>
                  <a:srgbClr val="CC6600"/>
                </a:solidFill>
                <a:latin typeface="Rockwell"/>
                <a:ea typeface="Rockwell"/>
                <a:cs typeface="Rockwell"/>
                <a:sym typeface="Rockwell"/>
              </a:rPr>
              <a:t>es bonito y necesario.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3200" u="none">
              <a:solidFill>
                <a:srgbClr val="CC66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3200" u="none">
              <a:solidFill>
                <a:srgbClr val="0066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3400"/>
              <a:buNone/>
            </a:pPr>
            <a:r>
              <a:rPr b="0" i="0" lang="en-US" sz="3400" u="none">
                <a:solidFill>
                  <a:srgbClr val="CC0000"/>
                </a:solidFill>
                <a:latin typeface="Rockwell"/>
                <a:ea typeface="Rockwell"/>
                <a:cs typeface="Rockwell"/>
                <a:sym typeface="Rockwell"/>
              </a:rPr>
              <a:t>Cuando lo hacemos a pie, o sea andando, somos </a:t>
            </a:r>
            <a:r>
              <a:rPr b="1" i="0" lang="en-US" sz="3400" u="none">
                <a:solidFill>
                  <a:srgbClr val="CC0000"/>
                </a:solidFill>
                <a:latin typeface="Rockwell"/>
                <a:ea typeface="Rockwell"/>
                <a:cs typeface="Rockwell"/>
                <a:sym typeface="Rockwell"/>
              </a:rPr>
              <a:t>PEATONES.</a:t>
            </a:r>
            <a:endParaRPr/>
          </a:p>
        </p:txBody>
      </p:sp>
      <p:pic>
        <p:nvPicPr>
          <p:cNvPr id="29" name="Google Shape;2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7400" y="0"/>
            <a:ext cx="32766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"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/>
          <p:nvPr>
            <p:ph type="title"/>
          </p:nvPr>
        </p:nvSpPr>
        <p:spPr>
          <a:xfrm>
            <a:off x="301625" y="228600"/>
            <a:ext cx="8510587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800"/>
              <a:buFont typeface="Balthazar"/>
              <a:buNone/>
            </a:pPr>
            <a:r>
              <a:rPr b="1" lang="en-US" sz="4800">
                <a:solidFill>
                  <a:srgbClr val="CC0000"/>
                </a:solidFill>
                <a:latin typeface="Balthazar"/>
                <a:ea typeface="Balthazar"/>
                <a:cs typeface="Balthazar"/>
                <a:sym typeface="Balthazar"/>
              </a:rPr>
              <a:t>NUNCA CRUCES…</a:t>
            </a:r>
            <a:endParaRPr/>
          </a:p>
        </p:txBody>
      </p:sp>
      <p:sp>
        <p:nvSpPr>
          <p:cNvPr id="90" name="Google Shape;90;p10"/>
          <p:cNvSpPr txBox="1"/>
          <p:nvPr>
            <p:ph idx="1" type="body"/>
          </p:nvPr>
        </p:nvSpPr>
        <p:spPr>
          <a:xfrm>
            <a:off x="179387" y="3141662"/>
            <a:ext cx="4824412" cy="2957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rgbClr val="CC6600"/>
                </a:solidFill>
                <a:latin typeface="Corben"/>
                <a:ea typeface="Corben"/>
                <a:cs typeface="Corben"/>
                <a:sym typeface="Corben"/>
              </a:rPr>
              <a:t>… </a:t>
            </a:r>
            <a:r>
              <a:rPr b="0" i="0" lang="en-US" sz="5700" u="none" cap="none" strike="noStrike">
                <a:solidFill>
                  <a:srgbClr val="CC6600"/>
                </a:solidFill>
                <a:latin typeface="Corben"/>
                <a:ea typeface="Corben"/>
                <a:cs typeface="Corben"/>
                <a:sym typeface="Corben"/>
              </a:rPr>
              <a:t>con el semáforo en</a:t>
            </a:r>
            <a:r>
              <a:rPr b="0" i="0" lang="en-US" sz="5700" u="none" cap="none" strike="noStrike">
                <a:solidFill>
                  <a:srgbClr val="CC0000"/>
                </a:solidFill>
                <a:latin typeface="Corben"/>
                <a:ea typeface="Corben"/>
                <a:cs typeface="Corben"/>
                <a:sym typeface="Corben"/>
              </a:rPr>
              <a:t> ROJO</a:t>
            </a:r>
            <a:endParaRPr sz="5300"/>
          </a:p>
        </p:txBody>
      </p:sp>
      <p:pic>
        <p:nvPicPr>
          <p:cNvPr id="91" name="Google Shape;9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3800" y="2060575"/>
            <a:ext cx="4046537" cy="44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/>
          <p:nvPr>
            <p:ph type="title"/>
          </p:nvPr>
        </p:nvSpPr>
        <p:spPr>
          <a:xfrm>
            <a:off x="323850" y="188912"/>
            <a:ext cx="8510587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800"/>
              <a:buFont typeface="Balthazar"/>
              <a:buNone/>
            </a:pPr>
            <a:r>
              <a:rPr b="1" lang="en-US" sz="4800">
                <a:solidFill>
                  <a:srgbClr val="CC0000"/>
                </a:solidFill>
                <a:latin typeface="Balthazar"/>
                <a:ea typeface="Balthazar"/>
                <a:cs typeface="Balthazar"/>
                <a:sym typeface="Balthazar"/>
              </a:rPr>
              <a:t>NUNCA CRUCES…</a:t>
            </a:r>
            <a:endParaRPr b="1" sz="4800">
              <a:solidFill>
                <a:srgbClr val="CC0000"/>
              </a:solidFill>
              <a:latin typeface="Balthazar"/>
              <a:ea typeface="Balthazar"/>
              <a:cs typeface="Balthazar"/>
              <a:sym typeface="Balthazar"/>
            </a:endParaRPr>
          </a:p>
        </p:txBody>
      </p:sp>
      <p:sp>
        <p:nvSpPr>
          <p:cNvPr id="97" name="Google Shape;97;p11"/>
          <p:cNvSpPr txBox="1"/>
          <p:nvPr>
            <p:ph idx="1" type="body"/>
          </p:nvPr>
        </p:nvSpPr>
        <p:spPr>
          <a:xfrm>
            <a:off x="4716450" y="1836722"/>
            <a:ext cx="41259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CC6600"/>
                </a:solidFill>
                <a:latin typeface="Corben"/>
                <a:ea typeface="Corben"/>
                <a:cs typeface="Corben"/>
                <a:sym typeface="Corben"/>
              </a:rPr>
              <a:t>…</a:t>
            </a:r>
            <a:r>
              <a:rPr b="0" i="0" lang="en-US" sz="4200" u="none" cap="none" strike="noStrike">
                <a:solidFill>
                  <a:srgbClr val="CC6600"/>
                </a:solidFill>
                <a:latin typeface="Corben"/>
                <a:ea typeface="Corben"/>
                <a:cs typeface="Corben"/>
                <a:sym typeface="Corben"/>
              </a:rPr>
              <a:t> sin estar seguro de que el vehículo te deja cruzar.</a:t>
            </a:r>
            <a:endParaRPr sz="3800"/>
          </a:p>
        </p:txBody>
      </p:sp>
      <p:pic>
        <p:nvPicPr>
          <p:cNvPr id="98" name="Google Shape;9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387" y="1989137"/>
            <a:ext cx="4537075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/>
          <p:nvPr>
            <p:ph type="title"/>
          </p:nvPr>
        </p:nvSpPr>
        <p:spPr>
          <a:xfrm>
            <a:off x="301625" y="228600"/>
            <a:ext cx="8510587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800"/>
              <a:buFont typeface="Balthazar"/>
              <a:buNone/>
            </a:pPr>
            <a:r>
              <a:rPr b="1" lang="en-US" sz="4800">
                <a:solidFill>
                  <a:srgbClr val="CC0000"/>
                </a:solidFill>
                <a:latin typeface="Balthazar"/>
                <a:ea typeface="Balthazar"/>
                <a:cs typeface="Balthazar"/>
                <a:sym typeface="Balthazar"/>
              </a:rPr>
              <a:t>NUNCA CRUCES…</a:t>
            </a:r>
            <a:endParaRPr b="1" sz="4800">
              <a:solidFill>
                <a:srgbClr val="CC0000"/>
              </a:solidFill>
              <a:latin typeface="Balthazar"/>
              <a:ea typeface="Balthazar"/>
              <a:cs typeface="Balthazar"/>
              <a:sym typeface="Balthazar"/>
            </a:endParaRPr>
          </a:p>
        </p:txBody>
      </p:sp>
      <p:sp>
        <p:nvSpPr>
          <p:cNvPr id="104" name="Google Shape;104;p12"/>
          <p:cNvSpPr txBox="1"/>
          <p:nvPr>
            <p:ph idx="1" type="body"/>
          </p:nvPr>
        </p:nvSpPr>
        <p:spPr>
          <a:xfrm>
            <a:off x="179387" y="2492375"/>
            <a:ext cx="4392612" cy="36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CC6600"/>
                </a:solidFill>
                <a:latin typeface="Corben"/>
                <a:ea typeface="Corben"/>
                <a:cs typeface="Corben"/>
                <a:sym typeface="Corben"/>
              </a:rPr>
              <a:t>…fuera de las </a:t>
            </a:r>
            <a:r>
              <a:rPr b="0" i="0" lang="en-US" sz="3600" u="none" cap="none" strike="noStrike">
                <a:solidFill>
                  <a:srgbClr val="CC6600"/>
                </a:solidFill>
                <a:latin typeface="Corben"/>
                <a:ea typeface="Corben"/>
                <a:cs typeface="Corben"/>
                <a:sym typeface="Corben"/>
              </a:rPr>
              <a:t>bandas que delimitan el</a:t>
            </a:r>
            <a:r>
              <a:rPr b="0" i="0" lang="en-US" sz="3600" u="none" cap="none" strike="noStrik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 PASO PARA PEATONES</a:t>
            </a:r>
            <a:endParaRPr/>
          </a:p>
        </p:txBody>
      </p:sp>
      <p:pic>
        <p:nvPicPr>
          <p:cNvPr id="105" name="Google Shape;10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9937" y="2060575"/>
            <a:ext cx="4564062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/>
          <p:nvPr>
            <p:ph type="title"/>
          </p:nvPr>
        </p:nvSpPr>
        <p:spPr>
          <a:xfrm>
            <a:off x="301625" y="228600"/>
            <a:ext cx="8510587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4400"/>
              <a:buFont typeface="Corben"/>
              <a:buNone/>
            </a:pPr>
            <a:r>
              <a:rPr b="0" i="0" lang="en-US" sz="4400" u="none">
                <a:solidFill>
                  <a:schemeClr val="folHlink"/>
                </a:solidFill>
                <a:latin typeface="Corben"/>
                <a:ea typeface="Corben"/>
                <a:cs typeface="Corben"/>
                <a:sym typeface="Corben"/>
              </a:rPr>
              <a:t>Como ser un</a:t>
            </a:r>
            <a:r>
              <a:rPr b="0" i="0" lang="en-US" sz="4400" u="none">
                <a:solidFill>
                  <a:schemeClr val="dk2"/>
                </a:solidFill>
                <a:latin typeface="Corben"/>
                <a:ea typeface="Corben"/>
                <a:cs typeface="Corben"/>
                <a:sym typeface="Corben"/>
              </a:rPr>
              <a:t> </a:t>
            </a:r>
            <a:r>
              <a:rPr b="0" i="0" lang="en-US" sz="4400" u="none">
                <a:solidFill>
                  <a:srgbClr val="15B719"/>
                </a:solidFill>
                <a:latin typeface="Corben"/>
                <a:ea typeface="Corben"/>
                <a:cs typeface="Corben"/>
                <a:sym typeface="Corben"/>
              </a:rPr>
              <a:t>BUEN PEATÓN</a:t>
            </a:r>
            <a:endParaRPr/>
          </a:p>
        </p:txBody>
      </p:sp>
      <p:sp>
        <p:nvSpPr>
          <p:cNvPr id="111" name="Google Shape;111;p13"/>
          <p:cNvSpPr txBox="1"/>
          <p:nvPr>
            <p:ph idx="1" type="body"/>
          </p:nvPr>
        </p:nvSpPr>
        <p:spPr>
          <a:xfrm>
            <a:off x="5003800" y="2205037"/>
            <a:ext cx="3960812" cy="3894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3900" u="none" cap="none" strike="noStrike">
                <a:solidFill>
                  <a:schemeClr val="dk1"/>
                </a:solidFill>
              </a:rPr>
              <a:t> </a:t>
            </a:r>
            <a:r>
              <a:rPr b="0" i="0" lang="en-US" sz="4300" u="none" cap="none" strike="noStrike">
                <a:solidFill>
                  <a:srgbClr val="CC6600"/>
                </a:solidFill>
                <a:latin typeface="Bodoni"/>
                <a:ea typeface="Bodoni"/>
                <a:cs typeface="Bodoni"/>
                <a:sym typeface="Bodoni"/>
              </a:rPr>
              <a:t>Camina siempre por la acera, y lo </a:t>
            </a:r>
            <a:r>
              <a:rPr lang="en-US" sz="4300">
                <a:solidFill>
                  <a:srgbClr val="CC6600"/>
                </a:solidFill>
                <a:latin typeface="Bodoni"/>
                <a:ea typeface="Bodoni"/>
                <a:cs typeface="Bodoni"/>
                <a:sym typeface="Bodoni"/>
              </a:rPr>
              <a:t>más</a:t>
            </a:r>
            <a:r>
              <a:rPr b="0" i="0" lang="en-US" sz="4300" u="none" cap="none" strike="noStrike">
                <a:solidFill>
                  <a:srgbClr val="CC6600"/>
                </a:solidFill>
                <a:latin typeface="Bodoni"/>
                <a:ea typeface="Bodoni"/>
                <a:cs typeface="Bodoni"/>
                <a:sym typeface="Bodoni"/>
              </a:rPr>
              <a:t> cerca posible de las casas</a:t>
            </a:r>
            <a:endParaRPr b="1" sz="3900"/>
          </a:p>
        </p:txBody>
      </p:sp>
      <p:pic>
        <p:nvPicPr>
          <p:cNvPr id="112" name="Google Shape;11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850" y="2060575"/>
            <a:ext cx="4824412" cy="381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 txBox="1"/>
          <p:nvPr>
            <p:ph type="title"/>
          </p:nvPr>
        </p:nvSpPr>
        <p:spPr>
          <a:xfrm>
            <a:off x="301625" y="228600"/>
            <a:ext cx="8510587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4400"/>
              <a:buFont typeface="Corben"/>
              <a:buNone/>
            </a:pPr>
            <a:r>
              <a:rPr b="0" i="0" lang="en-US" sz="4400" u="none">
                <a:solidFill>
                  <a:schemeClr val="folHlink"/>
                </a:solidFill>
                <a:latin typeface="Corben"/>
                <a:ea typeface="Corben"/>
                <a:cs typeface="Corben"/>
                <a:sym typeface="Corben"/>
              </a:rPr>
              <a:t>Como ser un</a:t>
            </a:r>
            <a:r>
              <a:rPr b="0" i="0" lang="en-US" sz="4400" u="none">
                <a:solidFill>
                  <a:schemeClr val="dk2"/>
                </a:solidFill>
                <a:latin typeface="Corben"/>
                <a:ea typeface="Corben"/>
                <a:cs typeface="Corben"/>
                <a:sym typeface="Corben"/>
              </a:rPr>
              <a:t> </a:t>
            </a:r>
            <a:r>
              <a:rPr b="0" i="0" lang="en-US" sz="4400" u="none">
                <a:solidFill>
                  <a:srgbClr val="15B719"/>
                </a:solidFill>
                <a:latin typeface="Corben"/>
                <a:ea typeface="Corben"/>
                <a:cs typeface="Corben"/>
                <a:sym typeface="Corben"/>
              </a:rPr>
              <a:t>BUEN PEATÓN</a:t>
            </a:r>
            <a:endParaRPr/>
          </a:p>
        </p:txBody>
      </p:sp>
      <p:sp>
        <p:nvSpPr>
          <p:cNvPr id="118" name="Google Shape;118;p14"/>
          <p:cNvSpPr txBox="1"/>
          <p:nvPr>
            <p:ph idx="1" type="body"/>
          </p:nvPr>
        </p:nvSpPr>
        <p:spPr>
          <a:xfrm>
            <a:off x="250825" y="2349500"/>
            <a:ext cx="4033837" cy="3773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Noto Sans Symbols"/>
              <a:buNone/>
            </a:pPr>
            <a:r>
              <a:rPr b="1" lang="en-US" sz="3600">
                <a:solidFill>
                  <a:srgbClr val="CC0000"/>
                </a:solidFill>
                <a:latin typeface="Overlock"/>
                <a:ea typeface="Overlock"/>
                <a:cs typeface="Overlock"/>
                <a:sym typeface="Overlock"/>
              </a:rPr>
              <a:t>   </a:t>
            </a:r>
            <a:r>
              <a:rPr b="1" i="0" lang="en-US" sz="3600" u="none" cap="none" strike="noStrike">
                <a:solidFill>
                  <a:srgbClr val="CC0000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b="1" i="0" lang="en-US" sz="3800" u="none" cap="none" strike="noStrike">
                <a:solidFill>
                  <a:srgbClr val="CC0000"/>
                </a:solidFill>
                <a:latin typeface="Overlock"/>
                <a:ea typeface="Overlock"/>
                <a:cs typeface="Overlock"/>
                <a:sym typeface="Overlock"/>
              </a:rPr>
              <a:t>Ten especial</a:t>
            </a:r>
            <a:r>
              <a:rPr b="1" lang="en-US" sz="3800">
                <a:solidFill>
                  <a:srgbClr val="CC0000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b="1" i="0" lang="en-US" sz="3800" u="none" cap="none" strike="noStrike">
                <a:solidFill>
                  <a:srgbClr val="CC0000"/>
                </a:solidFill>
                <a:latin typeface="Overlock"/>
                <a:ea typeface="Overlock"/>
                <a:cs typeface="Overlock"/>
                <a:sym typeface="Overlock"/>
              </a:rPr>
              <a:t>cuidado con la salida de los garajes. Pueden salir vehículos</a:t>
            </a:r>
            <a:endParaRPr b="1"/>
          </a:p>
        </p:txBody>
      </p:sp>
      <p:pic>
        <p:nvPicPr>
          <p:cNvPr id="119" name="Google Shape;11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6100" y="1700212"/>
            <a:ext cx="4598987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 txBox="1"/>
          <p:nvPr>
            <p:ph type="title"/>
          </p:nvPr>
        </p:nvSpPr>
        <p:spPr>
          <a:xfrm>
            <a:off x="301625" y="228600"/>
            <a:ext cx="8510587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4400"/>
              <a:buFont typeface="Corben"/>
              <a:buNone/>
            </a:pPr>
            <a:r>
              <a:rPr b="0" i="0" lang="en-US" sz="4400" u="none">
                <a:solidFill>
                  <a:schemeClr val="folHlink"/>
                </a:solidFill>
                <a:latin typeface="Corben"/>
                <a:ea typeface="Corben"/>
                <a:cs typeface="Corben"/>
                <a:sym typeface="Corben"/>
              </a:rPr>
              <a:t>Como ser un</a:t>
            </a:r>
            <a:r>
              <a:rPr b="0" i="0" lang="en-US" sz="4400" u="none">
                <a:solidFill>
                  <a:schemeClr val="dk2"/>
                </a:solidFill>
                <a:latin typeface="Corben"/>
                <a:ea typeface="Corben"/>
                <a:cs typeface="Corben"/>
                <a:sym typeface="Corben"/>
              </a:rPr>
              <a:t> </a:t>
            </a:r>
            <a:r>
              <a:rPr b="0" i="0" lang="en-US" sz="4400" u="none">
                <a:solidFill>
                  <a:srgbClr val="15B719"/>
                </a:solidFill>
                <a:latin typeface="Corben"/>
                <a:ea typeface="Corben"/>
                <a:cs typeface="Corben"/>
                <a:sym typeface="Corben"/>
              </a:rPr>
              <a:t>BUEN PEATÓN</a:t>
            </a:r>
            <a:endParaRPr/>
          </a:p>
        </p:txBody>
      </p:sp>
      <p:sp>
        <p:nvSpPr>
          <p:cNvPr id="125" name="Google Shape;125;p15"/>
          <p:cNvSpPr txBox="1"/>
          <p:nvPr>
            <p:ph idx="1" type="body"/>
          </p:nvPr>
        </p:nvSpPr>
        <p:spPr>
          <a:xfrm>
            <a:off x="4500562" y="1700212"/>
            <a:ext cx="4427537" cy="489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Noto Sans Symbols"/>
              <a:buNone/>
            </a:pPr>
            <a:r>
              <a:rPr b="0" i="0" lang="en-US" sz="3600" u="none" cap="none" strike="noStrike">
                <a:solidFill>
                  <a:srgbClr val="CC0000"/>
                </a:solidFill>
                <a:latin typeface="Bodoni"/>
                <a:ea typeface="Bodoni"/>
                <a:cs typeface="Bodoni"/>
                <a:sym typeface="Bodoni"/>
              </a:rPr>
              <a:t>AYUDA A QUIEN LO NECESITA,</a:t>
            </a:r>
            <a:r>
              <a:rPr b="0" i="0" lang="en-US" sz="36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660033"/>
              </a:buClr>
              <a:buSzPts val="3600"/>
              <a:buFont typeface="Noto Sans Symbols"/>
              <a:buChar char="✔"/>
            </a:pPr>
            <a:r>
              <a:rPr b="0" i="0" lang="en-US" sz="3600" u="none" cap="none" strike="noStrike">
                <a:solidFill>
                  <a:srgbClr val="FF0066"/>
                </a:solidFill>
                <a:latin typeface="Bodoni"/>
                <a:ea typeface="Bodoni"/>
                <a:cs typeface="Bodoni"/>
                <a:sym typeface="Bodoni"/>
              </a:rPr>
              <a:t>Personas mayores</a:t>
            </a:r>
            <a:r>
              <a:rPr lang="en-US" sz="3600">
                <a:solidFill>
                  <a:srgbClr val="FF0066"/>
                </a:solidFill>
                <a:latin typeface="Bodoni"/>
                <a:ea typeface="Bodoni"/>
                <a:cs typeface="Bodoni"/>
                <a:sym typeface="Bodoni"/>
              </a:rPr>
              <a:t>.</a:t>
            </a:r>
            <a:r>
              <a:rPr b="0" i="0" lang="en-US" sz="36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660033"/>
              </a:buClr>
              <a:buSzPts val="3600"/>
              <a:buFont typeface="Noto Sans Symbols"/>
              <a:buChar char="✔"/>
            </a:pPr>
            <a:r>
              <a:rPr lang="en-US" sz="3600">
                <a:solidFill>
                  <a:srgbClr val="CC3300"/>
                </a:solidFill>
                <a:latin typeface="Bodoni"/>
                <a:ea typeface="Bodoni"/>
                <a:cs typeface="Bodoni"/>
                <a:sym typeface="Bodoni"/>
              </a:rPr>
              <a:t>P</a:t>
            </a:r>
            <a:r>
              <a:rPr b="0" i="0" lang="en-US" sz="3600" u="none" cap="none" strike="noStrike">
                <a:solidFill>
                  <a:srgbClr val="CC3300"/>
                </a:solidFill>
                <a:latin typeface="Bodoni"/>
                <a:ea typeface="Bodoni"/>
                <a:cs typeface="Bodoni"/>
                <a:sym typeface="Bodoni"/>
              </a:rPr>
              <a:t>ersonas discapacitadas</a:t>
            </a:r>
            <a:r>
              <a:rPr lang="en-US" sz="3600">
                <a:solidFill>
                  <a:srgbClr val="CC3300"/>
                </a:solidFill>
                <a:latin typeface="Bodoni"/>
                <a:ea typeface="Bodoni"/>
                <a:cs typeface="Bodoni"/>
                <a:sym typeface="Bodoni"/>
              </a:rPr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660033"/>
              </a:buClr>
              <a:buSzPts val="3600"/>
              <a:buFont typeface="Noto Sans Symbols"/>
              <a:buChar char="✔"/>
            </a:pPr>
            <a:r>
              <a:rPr lang="en-US" sz="3600">
                <a:solidFill>
                  <a:srgbClr val="99FF33"/>
                </a:solidFill>
                <a:latin typeface="Bodoni"/>
                <a:ea typeface="Bodoni"/>
                <a:cs typeface="Bodoni"/>
                <a:sym typeface="Bodoni"/>
              </a:rPr>
              <a:t>O personas c</a:t>
            </a:r>
            <a:r>
              <a:rPr b="0" i="0" lang="en-US" sz="3600" u="none" cap="none" strike="noStrike">
                <a:solidFill>
                  <a:srgbClr val="99FF33"/>
                </a:solidFill>
                <a:latin typeface="Bodoni"/>
                <a:ea typeface="Bodoni"/>
                <a:cs typeface="Bodoni"/>
                <a:sym typeface="Bodoni"/>
              </a:rPr>
              <a:t>on movilidad reducida, etc.</a:t>
            </a:r>
            <a:endParaRPr/>
          </a:p>
        </p:txBody>
      </p:sp>
      <p:pic>
        <p:nvPicPr>
          <p:cNvPr id="126" name="Google Shape;12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387" y="1844675"/>
            <a:ext cx="4321175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/>
          <p:nvPr>
            <p:ph type="title"/>
          </p:nvPr>
        </p:nvSpPr>
        <p:spPr>
          <a:xfrm>
            <a:off x="301625" y="228600"/>
            <a:ext cx="8510587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4400"/>
              <a:buFont typeface="Corben"/>
              <a:buNone/>
            </a:pPr>
            <a:r>
              <a:rPr b="0" i="0" lang="en-US" sz="4400" u="none">
                <a:solidFill>
                  <a:schemeClr val="folHlink"/>
                </a:solidFill>
                <a:latin typeface="Corben"/>
                <a:ea typeface="Corben"/>
                <a:cs typeface="Corben"/>
                <a:sym typeface="Corben"/>
              </a:rPr>
              <a:t>Pero … </a:t>
            </a:r>
            <a:r>
              <a:rPr b="0" i="0" lang="en-US" sz="4400" u="none">
                <a:solidFill>
                  <a:srgbClr val="CC3300"/>
                </a:solidFill>
                <a:latin typeface="Corben"/>
                <a:ea typeface="Corben"/>
                <a:cs typeface="Corben"/>
                <a:sym typeface="Corben"/>
              </a:rPr>
              <a:t>NO DEBES HACER</a:t>
            </a:r>
            <a:endParaRPr/>
          </a:p>
        </p:txBody>
      </p:sp>
      <p:sp>
        <p:nvSpPr>
          <p:cNvPr id="132" name="Google Shape;132;p16"/>
          <p:cNvSpPr txBox="1"/>
          <p:nvPr>
            <p:ph idx="1" type="body"/>
          </p:nvPr>
        </p:nvSpPr>
        <p:spPr>
          <a:xfrm>
            <a:off x="301625" y="1676400"/>
            <a:ext cx="3838575" cy="4422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⮚"/>
            </a:pPr>
            <a:r>
              <a:rPr b="1" i="0" lang="en-US" sz="3200" u="sng" cap="none" strike="noStrike">
                <a:solidFill>
                  <a:srgbClr val="FF3300"/>
                </a:solidFill>
                <a:latin typeface="Rockwell"/>
                <a:ea typeface="Rockwell"/>
                <a:cs typeface="Rockwell"/>
                <a:sym typeface="Rockwell"/>
              </a:rPr>
              <a:t>CAMINAR POR EL BORDILLO,</a:t>
            </a:r>
            <a:r>
              <a:rPr b="1" i="0" lang="en-US" sz="3200" u="none" cap="none" strike="noStrike">
                <a:solidFill>
                  <a:srgbClr val="FF3300"/>
                </a:solidFill>
                <a:latin typeface="Rockwell"/>
                <a:ea typeface="Rockwell"/>
                <a:cs typeface="Rockwell"/>
                <a:sym typeface="Rockwell"/>
              </a:rPr>
              <a:t> O MUY CERCA.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</a:pPr>
            <a:r>
              <a:t/>
            </a:r>
            <a:endParaRPr b="1" i="0" sz="1200" u="none" cap="none" strike="noStrike">
              <a:solidFill>
                <a:srgbClr val="FF33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⮚"/>
            </a:pPr>
            <a:r>
              <a:rPr b="1" i="0" lang="en-US" sz="3200" u="sng" cap="none" strike="noStrike">
                <a:solidFill>
                  <a:srgbClr val="FF0066"/>
                </a:solidFill>
                <a:latin typeface="Rockwell"/>
                <a:ea typeface="Rockwell"/>
                <a:cs typeface="Rockwell"/>
                <a:sym typeface="Rockwell"/>
              </a:rPr>
              <a:t>DETENERTE EN LA ACERA</a:t>
            </a:r>
            <a:r>
              <a:rPr b="1" i="0" lang="en-US" sz="3200" u="none" cap="none" strike="noStrike">
                <a:solidFill>
                  <a:srgbClr val="FF0066"/>
                </a:solidFill>
                <a:latin typeface="Rockwell"/>
                <a:ea typeface="Rockwell"/>
                <a:cs typeface="Rockwell"/>
                <a:sym typeface="Rockwell"/>
              </a:rPr>
              <a:t> impidiendo el paso de los demás.</a:t>
            </a:r>
            <a:endParaRPr/>
          </a:p>
        </p:txBody>
      </p:sp>
      <p:pic>
        <p:nvPicPr>
          <p:cNvPr id="133" name="Google Shape;13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4662" y="1844675"/>
            <a:ext cx="4619625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>
            <p:ph type="title"/>
          </p:nvPr>
        </p:nvSpPr>
        <p:spPr>
          <a:xfrm>
            <a:off x="301625" y="228600"/>
            <a:ext cx="8510587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4400"/>
              <a:buFont typeface="Corben"/>
              <a:buNone/>
            </a:pPr>
            <a:r>
              <a:rPr b="0" i="0" lang="en-US" sz="4400" u="none">
                <a:solidFill>
                  <a:schemeClr val="folHlink"/>
                </a:solidFill>
                <a:latin typeface="Corben"/>
                <a:ea typeface="Corben"/>
                <a:cs typeface="Corben"/>
                <a:sym typeface="Corben"/>
              </a:rPr>
              <a:t>Pero … </a:t>
            </a:r>
            <a:r>
              <a:rPr b="0" i="0" lang="en-US" sz="4400" u="none">
                <a:solidFill>
                  <a:srgbClr val="CC3300"/>
                </a:solidFill>
                <a:latin typeface="Corben"/>
                <a:ea typeface="Corben"/>
                <a:cs typeface="Corben"/>
                <a:sym typeface="Corben"/>
              </a:rPr>
              <a:t>NO DEBES HACER</a:t>
            </a:r>
            <a:endParaRPr/>
          </a:p>
        </p:txBody>
      </p:sp>
      <p:sp>
        <p:nvSpPr>
          <p:cNvPr id="139" name="Google Shape;139;p17"/>
          <p:cNvSpPr txBox="1"/>
          <p:nvPr>
            <p:ph idx="1" type="body"/>
          </p:nvPr>
        </p:nvSpPr>
        <p:spPr>
          <a:xfrm>
            <a:off x="5003800" y="1700212"/>
            <a:ext cx="3838575" cy="4776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•"/>
            </a:pPr>
            <a:r>
              <a:rPr b="0" i="0" lang="en-US" sz="2800" u="sng" cap="none" strike="noStrike">
                <a:solidFill>
                  <a:srgbClr val="CC6600"/>
                </a:solidFill>
                <a:latin typeface="Rockwell"/>
                <a:ea typeface="Rockwell"/>
                <a:cs typeface="Rockwell"/>
                <a:sym typeface="Rockwell"/>
              </a:rPr>
              <a:t>HACER CARRERAS</a:t>
            </a:r>
            <a:r>
              <a:rPr b="0" i="0" lang="en-US" sz="2800" u="none" cap="none" strike="noStrike">
                <a:solidFill>
                  <a:srgbClr val="CC6600"/>
                </a:solidFill>
                <a:latin typeface="Rockwell"/>
                <a:ea typeface="Rockwell"/>
                <a:cs typeface="Rockwell"/>
                <a:sym typeface="Rockwell"/>
              </a:rPr>
              <a:t> y otros juegos que molesten a los demás.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rgbClr val="CC66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•"/>
            </a:pPr>
            <a:r>
              <a:rPr b="0" i="0" lang="en-US" sz="2800" u="sng" cap="none" strike="noStrike">
                <a:solidFill>
                  <a:srgbClr val="FF3300"/>
                </a:solidFill>
                <a:latin typeface="Rockwell"/>
                <a:ea typeface="Rockwell"/>
                <a:cs typeface="Rockwell"/>
                <a:sym typeface="Rockwell"/>
              </a:rPr>
              <a:t>LLEVAR A TU MASCOTA SUELTA</a:t>
            </a:r>
            <a:r>
              <a:rPr b="0" i="0" lang="en-US" sz="2800" u="none" cap="none" strike="noStrike">
                <a:solidFill>
                  <a:srgbClr val="FF3300"/>
                </a:solidFill>
                <a:latin typeface="Rockwell"/>
                <a:ea typeface="Rockwell"/>
                <a:cs typeface="Rockwell"/>
                <a:sym typeface="Rockwell"/>
              </a:rPr>
              <a:t>, puede molestar y provocar un accidente</a:t>
            </a:r>
            <a:r>
              <a:rPr b="0" i="0" lang="en-US" sz="3200" u="none" cap="none" strike="noStrike">
                <a:solidFill>
                  <a:srgbClr val="FF3300"/>
                </a:solidFill>
                <a:latin typeface="Rockwell"/>
                <a:ea typeface="Rockwell"/>
                <a:cs typeface="Rockwell"/>
                <a:sym typeface="Rockwell"/>
              </a:rPr>
              <a:t>.</a:t>
            </a:r>
            <a:endParaRPr/>
          </a:p>
        </p:txBody>
      </p:sp>
      <p:pic>
        <p:nvPicPr>
          <p:cNvPr id="140" name="Google Shape;14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387" y="1844675"/>
            <a:ext cx="4681537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>
            <p:ph type="title"/>
          </p:nvPr>
        </p:nvSpPr>
        <p:spPr>
          <a:xfrm>
            <a:off x="323850" y="260350"/>
            <a:ext cx="8510587" cy="1223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33"/>
              </a:buClr>
              <a:buSzPts val="6000"/>
              <a:buFont typeface="Comic Sans MS"/>
              <a:buNone/>
            </a:pPr>
            <a:r>
              <a:rPr b="1" i="1" lang="en-US" sz="6000" u="none">
                <a:solidFill>
                  <a:srgbClr val="33CC33"/>
                </a:solidFill>
                <a:latin typeface="Comic Sans MS"/>
                <a:ea typeface="Comic Sans MS"/>
                <a:cs typeface="Comic Sans MS"/>
                <a:sym typeface="Comic Sans MS"/>
              </a:rPr>
              <a:t>R E C U E R D A</a:t>
            </a:r>
            <a:endParaRPr/>
          </a:p>
        </p:txBody>
      </p:sp>
      <p:sp>
        <p:nvSpPr>
          <p:cNvPr id="146" name="Google Shape;146;p18"/>
          <p:cNvSpPr txBox="1"/>
          <p:nvPr>
            <p:ph idx="1" type="body"/>
          </p:nvPr>
        </p:nvSpPr>
        <p:spPr>
          <a:xfrm>
            <a:off x="323850" y="1484312"/>
            <a:ext cx="8540750" cy="5113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b="1" i="0" lang="en-US" sz="3200" u="none" cap="none" strike="noStrik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calzada es para los vehículos y las aceras para los PEATONES.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1000"/>
              <a:buFont typeface="Noto Sans Symbols"/>
              <a:buNone/>
            </a:pPr>
            <a:r>
              <a:t/>
            </a:r>
            <a:endParaRPr b="1" i="0" sz="1000" u="none" cap="none" strike="noStrike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b="1" i="0" lang="en-US" sz="32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 camines por el bordillo, hazlo lo </a:t>
            </a:r>
            <a:r>
              <a:rPr b="1" lang="en-US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más</a:t>
            </a:r>
            <a:r>
              <a:rPr b="1" i="0" lang="en-US" sz="32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cerca posible de las casas.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1000"/>
              <a:buFont typeface="Noto Sans Symbols"/>
              <a:buNone/>
            </a:pPr>
            <a:r>
              <a:t/>
            </a:r>
            <a:endParaRPr b="1" i="0" sz="1000" u="none" cap="none" strike="noStrike">
              <a:solidFill>
                <a:srgbClr val="CC33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b="1" i="0" lang="en-US" sz="3200" u="none" cap="none" strike="noStrike">
                <a:solidFill>
                  <a:srgbClr val="FF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Presta atención a las salidas de los garajes.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1000"/>
              <a:buFont typeface="Noto Sans Symbols"/>
              <a:buNone/>
            </a:pPr>
            <a:r>
              <a:t/>
            </a:r>
            <a:endParaRPr b="1" i="0" sz="1000" u="none" cap="none" strike="noStrike">
              <a:solidFill>
                <a:srgbClr val="FF00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b="1" i="0" lang="en-US" sz="3200" u="none" cap="none" strike="noStrik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 te detengas ni molestes a los demás.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1000"/>
              <a:buFont typeface="Noto Sans Symbols"/>
              <a:buNone/>
            </a:pPr>
            <a:r>
              <a:t/>
            </a:r>
            <a:endParaRPr b="1" i="0" sz="1000" u="none" cap="none" strike="noStrike">
              <a:solidFill>
                <a:srgbClr val="FF33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b="1" i="0" lang="en-US" sz="3200" u="none" cap="none" strike="noStrike">
                <a:solidFill>
                  <a:srgbClr val="99FF33"/>
                </a:solidFill>
                <a:latin typeface="Comic Sans MS"/>
                <a:ea typeface="Comic Sans MS"/>
                <a:cs typeface="Comic Sans MS"/>
                <a:sym typeface="Comic Sans MS"/>
              </a:rPr>
              <a:t>AYUDA A QUIEN LO NECESITE.</a:t>
            </a:r>
            <a:endParaRPr/>
          </a:p>
        </p:txBody>
      </p:sp>
    </p:spTree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/>
          <p:nvPr>
            <p:ph type="title"/>
          </p:nvPr>
        </p:nvSpPr>
        <p:spPr>
          <a:xfrm>
            <a:off x="301625" y="228600"/>
            <a:ext cx="8510587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A422"/>
              </a:buClr>
              <a:buSzPts val="6000"/>
              <a:buFont typeface="Bodoni"/>
              <a:buNone/>
            </a:pPr>
            <a:r>
              <a:rPr b="0" i="0" lang="en-US" sz="6000" u="none">
                <a:solidFill>
                  <a:srgbClr val="04A422"/>
                </a:solidFill>
                <a:latin typeface="Bodoni"/>
                <a:ea typeface="Bodoni"/>
                <a:cs typeface="Bodoni"/>
                <a:sym typeface="Bodoni"/>
              </a:rPr>
              <a:t>Totana.com</a:t>
            </a:r>
            <a:endParaRPr/>
          </a:p>
        </p:txBody>
      </p:sp>
      <p:sp>
        <p:nvSpPr>
          <p:cNvPr id="152" name="Google Shape;152;p19"/>
          <p:cNvSpPr txBox="1"/>
          <p:nvPr>
            <p:ph idx="1" type="body"/>
          </p:nvPr>
        </p:nvSpPr>
        <p:spPr>
          <a:xfrm>
            <a:off x="395287" y="1557337"/>
            <a:ext cx="8540750" cy="1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000"/>
              <a:buFont typeface="Noto Sans Symbols"/>
              <a:buNone/>
            </a:pPr>
            <a:r>
              <a:rPr b="0" i="0" lang="en-US" sz="4000" u="none" cap="none" strike="noStrike">
                <a:solidFill>
                  <a:srgbClr val="3333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Escuela de Educación Vial de la Policía Local de Totana</a:t>
            </a:r>
            <a:endParaRPr/>
          </a:p>
        </p:txBody>
      </p:sp>
      <p:pic>
        <p:nvPicPr>
          <p:cNvPr id="153" name="Google Shape;15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6012" y="2886075"/>
            <a:ext cx="7343775" cy="3649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 txBox="1"/>
          <p:nvPr>
            <p:ph type="title"/>
          </p:nvPr>
        </p:nvSpPr>
        <p:spPr>
          <a:xfrm>
            <a:off x="301625" y="228600"/>
            <a:ext cx="8510587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Para ser un buen </a:t>
            </a:r>
            <a:r>
              <a:rPr lang="en-US">
                <a:solidFill>
                  <a:srgbClr val="FF0000"/>
                </a:solidFill>
              </a:rPr>
              <a:t>p</a:t>
            </a:r>
            <a:r>
              <a:rPr b="0" i="0" lang="en-US" sz="4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eatón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5" name="Google Shape;35;p2"/>
          <p:cNvSpPr txBox="1"/>
          <p:nvPr>
            <p:ph idx="1" type="body"/>
          </p:nvPr>
        </p:nvSpPr>
        <p:spPr>
          <a:xfrm>
            <a:off x="395287" y="2565400"/>
            <a:ext cx="568642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Y desplazarte por las calles de tu ciudad con SEGURIDAD …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Tienes que saber lo que </a:t>
            </a:r>
            <a:r>
              <a:rPr b="0" i="0" lang="en-US" sz="3200" u="none" cap="none" strike="noStrike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debes hacer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lo que </a:t>
            </a:r>
            <a:r>
              <a:rPr b="0" i="0" lang="en-US" sz="3200" u="none" cap="none" strike="noStrik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NO debes hacer</a:t>
            </a:r>
            <a:endParaRPr/>
          </a:p>
        </p:txBody>
      </p:sp>
      <p:pic>
        <p:nvPicPr>
          <p:cNvPr id="36" name="Google Shape;3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38912" y="3500437"/>
            <a:ext cx="2314575" cy="2881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 txBox="1"/>
          <p:nvPr>
            <p:ph type="title"/>
          </p:nvPr>
        </p:nvSpPr>
        <p:spPr>
          <a:xfrm>
            <a:off x="250825" y="228600"/>
            <a:ext cx="8561387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4400"/>
              <a:buFont typeface="Corben"/>
              <a:buNone/>
            </a:pPr>
            <a:r>
              <a:rPr b="0" i="0" lang="en-US" sz="3700" u="none">
                <a:solidFill>
                  <a:schemeClr val="folHlink"/>
                </a:solidFill>
                <a:latin typeface="Corben"/>
                <a:ea typeface="Corben"/>
                <a:cs typeface="Corben"/>
                <a:sym typeface="Corben"/>
              </a:rPr>
              <a:t>Lo primero que debes saber es para que son las zonas que hay fuera de tu casa</a:t>
            </a:r>
            <a:endParaRPr sz="3700"/>
          </a:p>
        </p:txBody>
      </p:sp>
      <p:sp>
        <p:nvSpPr>
          <p:cNvPr id="42" name="Google Shape;42;p3"/>
          <p:cNvSpPr txBox="1"/>
          <p:nvPr>
            <p:ph idx="1" type="body"/>
          </p:nvPr>
        </p:nvSpPr>
        <p:spPr>
          <a:xfrm>
            <a:off x="3779837" y="2349500"/>
            <a:ext cx="5364162" cy="3671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Noto Sans Symbols"/>
              <a:buNone/>
            </a:pPr>
            <a:r>
              <a:rPr b="1" i="0" lang="en-US" sz="3600" u="sng" cap="none" strike="noStrike">
                <a:solidFill>
                  <a:srgbClr val="15B719"/>
                </a:solidFill>
                <a:latin typeface="Arial"/>
                <a:ea typeface="Arial"/>
                <a:cs typeface="Arial"/>
                <a:sym typeface="Arial"/>
              </a:rPr>
              <a:t>CALZADA:</a:t>
            </a:r>
            <a:r>
              <a:rPr b="0" i="0" lang="en-US" sz="3600" u="none" cap="none" strike="noStrike">
                <a:solidFill>
                  <a:srgbClr val="15B71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600" u="none" cap="none" strike="noStrike">
                <a:solidFill>
                  <a:srgbClr val="15B719"/>
                </a:solidFill>
                <a:latin typeface="Rockwell"/>
                <a:ea typeface="Rockwell"/>
                <a:cs typeface="Rockwell"/>
                <a:sym typeface="Rockwell"/>
              </a:rPr>
              <a:t>Es la parte de la vía destinada a la circulación de los vehículos:</a:t>
            </a:r>
            <a:endParaRPr>
              <a:solidFill>
                <a:srgbClr val="15B719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Noto Sans Symbols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3200" u="none" cap="none" strike="noStrike">
                <a:solidFill>
                  <a:srgbClr val="FFFF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Bicicletas,</a:t>
            </a:r>
            <a:r>
              <a:rPr b="1" i="0" lang="en-US" sz="3200" u="none" cap="none" strike="noStrike">
                <a:solidFill>
                  <a:schemeClr val="lt2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b="1" i="0" lang="en-US" sz="3200" u="none" cap="none" strike="noStrike">
                <a:solidFill>
                  <a:srgbClr val="3333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ciclomotores,</a:t>
            </a:r>
            <a:r>
              <a:rPr b="1" i="0" lang="en-US" sz="3200" u="none" cap="none" strike="noStrike">
                <a:solidFill>
                  <a:schemeClr val="lt2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b="1" i="0" lang="en-US" sz="3200" u="none" cap="none" strike="noStrike">
                <a:solidFill>
                  <a:srgbClr val="660033"/>
                </a:solidFill>
                <a:latin typeface="Arial Rounded"/>
                <a:ea typeface="Arial Rounded"/>
                <a:cs typeface="Arial Rounded"/>
                <a:sym typeface="Arial Rounded"/>
              </a:rPr>
              <a:t>motos,</a:t>
            </a:r>
            <a:r>
              <a:rPr b="1" i="0" lang="en-US" sz="3200" u="none" cap="none" strike="noStrike">
                <a:solidFill>
                  <a:schemeClr val="lt2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b="1" i="0" lang="en-US" sz="3200" u="none" cap="none" strike="noStrike">
                <a:solidFill>
                  <a:srgbClr val="CC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coches,</a:t>
            </a:r>
            <a:r>
              <a:rPr b="1" i="0" lang="en-US" sz="3200" u="none" cap="none" strike="noStrike">
                <a:solidFill>
                  <a:schemeClr val="lt2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b="1" i="0" lang="en-US" sz="3200" u="none" cap="none" strike="noStrike">
                <a:solidFill>
                  <a:srgbClr val="0B0701"/>
                </a:solidFill>
                <a:latin typeface="Arial Rounded"/>
                <a:ea typeface="Arial Rounded"/>
                <a:cs typeface="Arial Rounded"/>
                <a:sym typeface="Arial Rounded"/>
              </a:rPr>
              <a:t>camiones,</a:t>
            </a:r>
            <a:r>
              <a:rPr b="1" i="0" lang="en-US" sz="3200" u="none" cap="none" strike="noStrike">
                <a:solidFill>
                  <a:schemeClr val="lt2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b="1" i="0" lang="en-US" sz="3200" u="none" cap="none" strike="noStrike">
                <a:solidFill>
                  <a:srgbClr val="CCCC00"/>
                </a:solidFill>
                <a:latin typeface="Arial Rounded"/>
                <a:ea typeface="Arial Rounded"/>
                <a:cs typeface="Arial Rounded"/>
                <a:sym typeface="Arial Rounded"/>
              </a:rPr>
              <a:t>autobuses, …</a:t>
            </a:r>
            <a:endParaRPr/>
          </a:p>
        </p:txBody>
      </p:sp>
      <p:pic>
        <p:nvPicPr>
          <p:cNvPr id="43" name="Google Shape;4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387" y="3021012"/>
            <a:ext cx="3887787" cy="32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/>
          <p:nvPr>
            <p:ph type="title"/>
          </p:nvPr>
        </p:nvSpPr>
        <p:spPr>
          <a:xfrm>
            <a:off x="301625" y="228600"/>
            <a:ext cx="8510587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B719"/>
              </a:buClr>
              <a:buSzPts val="5400"/>
              <a:buFont typeface="Bodoni"/>
              <a:buNone/>
            </a:pPr>
            <a:r>
              <a:rPr b="0" i="0" lang="en-US" sz="5400" u="none">
                <a:solidFill>
                  <a:srgbClr val="15B719"/>
                </a:solidFill>
                <a:latin typeface="Bodoni"/>
                <a:ea typeface="Bodoni"/>
                <a:cs typeface="Bodoni"/>
                <a:sym typeface="Bodoni"/>
              </a:rPr>
              <a:t>Zonas </a:t>
            </a:r>
            <a:r>
              <a:rPr lang="en-US" sz="5400">
                <a:solidFill>
                  <a:srgbClr val="15B719"/>
                </a:solidFill>
                <a:latin typeface="Bodoni"/>
                <a:ea typeface="Bodoni"/>
                <a:cs typeface="Bodoni"/>
                <a:sym typeface="Bodoni"/>
              </a:rPr>
              <a:t>p</a:t>
            </a:r>
            <a:r>
              <a:rPr b="0" i="0" lang="en-US" sz="5400" u="none">
                <a:solidFill>
                  <a:srgbClr val="15B719"/>
                </a:solidFill>
                <a:latin typeface="Bodoni"/>
                <a:ea typeface="Bodoni"/>
                <a:cs typeface="Bodoni"/>
                <a:sym typeface="Bodoni"/>
              </a:rPr>
              <a:t>eatonales</a:t>
            </a:r>
            <a:endParaRPr/>
          </a:p>
        </p:txBody>
      </p:sp>
      <p:sp>
        <p:nvSpPr>
          <p:cNvPr id="49" name="Google Shape;49;p4"/>
          <p:cNvSpPr txBox="1"/>
          <p:nvPr>
            <p:ph idx="1" type="body"/>
          </p:nvPr>
        </p:nvSpPr>
        <p:spPr>
          <a:xfrm>
            <a:off x="0" y="2133600"/>
            <a:ext cx="4427537" cy="4422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Noto Sans Symbols"/>
              <a:buNone/>
            </a:pPr>
            <a:r>
              <a:rPr b="0" i="0" lang="en-US" sz="3600" u="none" cap="none" strike="noStrike">
                <a:solidFill>
                  <a:srgbClr val="660033"/>
                </a:solidFill>
                <a:latin typeface="Rockwell"/>
                <a:ea typeface="Rockwell"/>
                <a:cs typeface="Rockwell"/>
                <a:sym typeface="Rockwell"/>
              </a:rPr>
              <a:t>Son las partes de la vías destinadas y reservadas a los PEATONES:.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Noto Sans Symbols"/>
              <a:buChar char="▪"/>
            </a:pPr>
            <a:r>
              <a:rPr b="0" i="0" lang="en-US" sz="3600" u="none" cap="none" strike="noStrike">
                <a:solidFill>
                  <a:srgbClr val="33CC33"/>
                </a:solidFill>
                <a:latin typeface="Rockwell"/>
                <a:ea typeface="Rockwell"/>
                <a:cs typeface="Rockwell"/>
                <a:sym typeface="Rockwell"/>
              </a:rPr>
              <a:t>Aceras, arcenes, andenes, refugios</a:t>
            </a:r>
            <a:r>
              <a:rPr lang="en-US" sz="3600">
                <a:solidFill>
                  <a:srgbClr val="33CC33"/>
                </a:solidFill>
                <a:latin typeface="Rockwell"/>
                <a:ea typeface="Rockwell"/>
                <a:cs typeface="Rockwell"/>
                <a:sym typeface="Rockwell"/>
              </a:rPr>
              <a:t> y</a:t>
            </a:r>
            <a:r>
              <a:rPr b="0" i="0" lang="en-US" sz="3600" u="none" cap="none" strike="noStrike">
                <a:solidFill>
                  <a:srgbClr val="33CC33"/>
                </a:solidFill>
                <a:latin typeface="Rockwell"/>
                <a:ea typeface="Rockwell"/>
                <a:cs typeface="Rockwell"/>
                <a:sym typeface="Rockwell"/>
              </a:rPr>
              <a:t> paseos.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50" name="Google Shape;5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700212"/>
            <a:ext cx="4379912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>
            <a:off x="301625" y="228600"/>
            <a:ext cx="8510587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00"/>
              </a:buClr>
              <a:buSzPts val="5400"/>
              <a:buFont typeface="Arial"/>
              <a:buNone/>
            </a:pPr>
            <a:r>
              <a:rPr b="0" i="0" lang="en-US" sz="5400" u="none">
                <a:solidFill>
                  <a:srgbClr val="CCCC00"/>
                </a:solidFill>
                <a:latin typeface="Arial"/>
                <a:ea typeface="Arial"/>
                <a:cs typeface="Arial"/>
                <a:sym typeface="Arial"/>
              </a:rPr>
              <a:t>Cruzar la calle puede ser</a:t>
            </a:r>
            <a:r>
              <a:rPr b="0" i="0" lang="en-US" sz="5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5400" u="none">
                <a:solidFill>
                  <a:srgbClr val="CC0000"/>
                </a:solidFill>
                <a:latin typeface="Corben"/>
                <a:ea typeface="Corben"/>
                <a:cs typeface="Corben"/>
                <a:sym typeface="Corben"/>
              </a:rPr>
              <a:t>PELIGROSO</a:t>
            </a:r>
            <a:endParaRPr/>
          </a:p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4500562" y="1916112"/>
            <a:ext cx="4465637" cy="420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Noto Sans Symbols"/>
              <a:buNone/>
            </a:pPr>
            <a:r>
              <a:t/>
            </a:r>
            <a:endParaRPr b="1" i="0" sz="3600" u="none" cap="none" strike="noStrike">
              <a:solidFill>
                <a:srgbClr val="FFCC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15B719"/>
              </a:buClr>
              <a:buSzPts val="3600"/>
              <a:buFont typeface="Noto Sans Symbols"/>
              <a:buChar char="✦"/>
            </a:pPr>
            <a:r>
              <a:rPr b="1" i="0" lang="en-US" sz="3600" u="none" cap="none" strike="noStrike">
                <a:solidFill>
                  <a:srgbClr val="FFCC00"/>
                </a:solidFill>
                <a:latin typeface="Arial Rounded"/>
                <a:ea typeface="Arial Rounded"/>
                <a:cs typeface="Arial Rounded"/>
                <a:sym typeface="Arial Rounded"/>
              </a:rPr>
              <a:t>Por eso debes cruzar la calle por donde haya un</a:t>
            </a:r>
            <a:r>
              <a:rPr b="1" i="0" lang="en-US" sz="36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PASO PARA PEATONES, …</a:t>
            </a:r>
            <a:endParaRPr/>
          </a:p>
        </p:txBody>
      </p:sp>
      <p:pic>
        <p:nvPicPr>
          <p:cNvPr id="57" name="Google Shape;5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387" y="2276475"/>
            <a:ext cx="4356100" cy="40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 txBox="1"/>
          <p:nvPr>
            <p:ph type="title"/>
          </p:nvPr>
        </p:nvSpPr>
        <p:spPr>
          <a:xfrm>
            <a:off x="301625" y="228600"/>
            <a:ext cx="8510587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00"/>
              </a:buClr>
              <a:buSzPts val="5400"/>
              <a:buFont typeface="Arial"/>
              <a:buNone/>
            </a:pPr>
            <a:r>
              <a:rPr b="0" i="0" lang="en-US" sz="5400" u="none">
                <a:solidFill>
                  <a:srgbClr val="CCCC00"/>
                </a:solidFill>
                <a:latin typeface="Arial"/>
                <a:ea typeface="Arial"/>
                <a:cs typeface="Arial"/>
                <a:sym typeface="Arial"/>
              </a:rPr>
              <a:t>Cruzar la calle puede ser</a:t>
            </a:r>
            <a:r>
              <a:rPr b="0" i="0" lang="en-US" sz="5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5400" u="none">
                <a:solidFill>
                  <a:srgbClr val="CC0000"/>
                </a:solidFill>
                <a:latin typeface="Corben"/>
                <a:ea typeface="Corben"/>
                <a:cs typeface="Corben"/>
                <a:sym typeface="Corben"/>
              </a:rPr>
              <a:t>PELIGROSO</a:t>
            </a:r>
            <a:endParaRPr/>
          </a:p>
        </p:txBody>
      </p:sp>
      <p:sp>
        <p:nvSpPr>
          <p:cNvPr id="63" name="Google Shape;63;p6"/>
          <p:cNvSpPr txBox="1"/>
          <p:nvPr>
            <p:ph idx="1" type="body"/>
          </p:nvPr>
        </p:nvSpPr>
        <p:spPr>
          <a:xfrm>
            <a:off x="301625" y="2133600"/>
            <a:ext cx="4846637" cy="396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B719"/>
              </a:buClr>
              <a:buSzPts val="3600"/>
              <a:buFont typeface="Noto Sans Symbols"/>
              <a:buChar char="✦"/>
            </a:pPr>
            <a:r>
              <a:rPr b="1" i="0" lang="en-US" sz="3600" u="none" cap="none" strike="noStrike">
                <a:solidFill>
                  <a:schemeClr val="folHlink"/>
                </a:solidFill>
                <a:latin typeface="Arial Rounded"/>
                <a:ea typeface="Arial Rounded"/>
                <a:cs typeface="Arial Rounded"/>
                <a:sym typeface="Arial Rounded"/>
              </a:rPr>
              <a:t>O por donde haya un </a:t>
            </a:r>
            <a:r>
              <a:rPr b="1" i="0" lang="en-US" sz="3600" u="none" cap="none" strike="noStrike">
                <a:solidFill>
                  <a:srgbClr val="CC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SEMÁFORO</a:t>
            </a:r>
            <a:r>
              <a:rPr b="1" i="0" lang="en-US" sz="3600" u="none" cap="none" strike="noStrike">
                <a:solidFill>
                  <a:schemeClr val="folHlink"/>
                </a:solidFill>
                <a:latin typeface="Arial Rounded"/>
                <a:ea typeface="Arial Rounded"/>
                <a:cs typeface="Arial Rounded"/>
                <a:sym typeface="Arial Rounded"/>
              </a:rPr>
              <a:t> PARA </a:t>
            </a:r>
            <a:r>
              <a:rPr b="1" i="0" lang="en-US" sz="3600" u="none" cap="none" strike="noStrike">
                <a:solidFill>
                  <a:srgbClr val="15B719"/>
                </a:solidFill>
                <a:latin typeface="Arial Rounded"/>
                <a:ea typeface="Arial Rounded"/>
                <a:cs typeface="Arial Rounded"/>
                <a:sym typeface="Arial Rounded"/>
              </a:rPr>
              <a:t>PEATONES</a:t>
            </a:r>
            <a:r>
              <a:rPr b="1" i="0" lang="en-US" sz="3600" u="none" cap="none" strike="noStrike">
                <a:solidFill>
                  <a:schemeClr val="folHlink"/>
                </a:solidFill>
                <a:latin typeface="Arial Rounded"/>
                <a:ea typeface="Arial Rounded"/>
                <a:cs typeface="Arial Rounded"/>
                <a:sym typeface="Arial Rounded"/>
              </a:rPr>
              <a:t>. Pero eso sí, cruza solo cuando esté en</a:t>
            </a:r>
            <a:r>
              <a:rPr b="1" i="0" lang="en-US" sz="36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b="1" i="0" lang="en-US" sz="3600" u="none" cap="none" strike="noStrike">
                <a:solidFill>
                  <a:srgbClr val="15B719"/>
                </a:solidFill>
                <a:latin typeface="Arial Rounded"/>
                <a:ea typeface="Arial Rounded"/>
                <a:cs typeface="Arial Rounded"/>
                <a:sym typeface="Arial Rounded"/>
              </a:rPr>
              <a:t>VERDE</a:t>
            </a:r>
            <a:endParaRPr/>
          </a:p>
        </p:txBody>
      </p:sp>
      <p:pic>
        <p:nvPicPr>
          <p:cNvPr id="64" name="Google Shape;6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3800" y="2276475"/>
            <a:ext cx="3957637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"/>
          <p:cNvSpPr txBox="1"/>
          <p:nvPr>
            <p:ph type="title"/>
          </p:nvPr>
        </p:nvSpPr>
        <p:spPr>
          <a:xfrm>
            <a:off x="301625" y="228600"/>
            <a:ext cx="8510587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00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rgbClr val="CCCC00"/>
                </a:solidFill>
                <a:latin typeface="Arial"/>
                <a:ea typeface="Arial"/>
                <a:cs typeface="Arial"/>
                <a:sym typeface="Arial"/>
              </a:rPr>
              <a:t>Cruzar la calle puede ser</a:t>
            </a:r>
            <a:r>
              <a:rPr b="0" i="0" lang="en-US" sz="4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4800" u="none">
                <a:solidFill>
                  <a:srgbClr val="CC0000"/>
                </a:solidFill>
                <a:latin typeface="Corben"/>
                <a:ea typeface="Corben"/>
                <a:cs typeface="Corben"/>
                <a:sym typeface="Corben"/>
              </a:rPr>
              <a:t>PELIGROSO</a:t>
            </a:r>
            <a:endParaRPr/>
          </a:p>
        </p:txBody>
      </p:sp>
      <p:sp>
        <p:nvSpPr>
          <p:cNvPr id="70" name="Google Shape;70;p7"/>
          <p:cNvSpPr txBox="1"/>
          <p:nvPr>
            <p:ph idx="1" type="body"/>
          </p:nvPr>
        </p:nvSpPr>
        <p:spPr>
          <a:xfrm>
            <a:off x="4859337" y="1989137"/>
            <a:ext cx="4056062" cy="4062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b="1" i="0" lang="en-US" sz="3200" u="none" cap="none" strike="noStrike">
                <a:solidFill>
                  <a:srgbClr val="15B719"/>
                </a:solidFill>
                <a:latin typeface="Arial Rounded"/>
                <a:ea typeface="Arial Rounded"/>
                <a:cs typeface="Arial Rounded"/>
                <a:sym typeface="Arial Rounded"/>
              </a:rPr>
              <a:t>Antes de cruzar</a:t>
            </a:r>
            <a:r>
              <a:rPr b="1" i="0" lang="en-US" sz="32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b="1" i="0" lang="en-US" sz="3200" u="none" cap="none" strike="noStrike">
                <a:solidFill>
                  <a:srgbClr val="CC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mira bien a los dos lados.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3200" u="none" cap="none" strike="noStrike">
                <a:solidFill>
                  <a:srgbClr val="15B719"/>
                </a:solidFill>
                <a:latin typeface="Arial Rounded"/>
                <a:ea typeface="Arial Rounded"/>
                <a:cs typeface="Arial Rounded"/>
                <a:sym typeface="Arial Rounded"/>
              </a:rPr>
              <a:t>Tres veces:</a:t>
            </a:r>
            <a:r>
              <a:rPr b="1" i="0" lang="en-US" sz="3200" u="none" cap="none" strike="noStrike">
                <a:solidFill>
                  <a:srgbClr val="CC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a la izquierda, a la derecha y otra vez a la izquierda</a:t>
            </a:r>
            <a:endParaRPr/>
          </a:p>
        </p:txBody>
      </p:sp>
      <p:pic>
        <p:nvPicPr>
          <p:cNvPr id="71" name="Google Shape;7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387" y="1825625"/>
            <a:ext cx="4752975" cy="44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/>
          <p:nvPr>
            <p:ph type="title"/>
          </p:nvPr>
        </p:nvSpPr>
        <p:spPr>
          <a:xfrm>
            <a:off x="301625" y="228600"/>
            <a:ext cx="8510587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33"/>
              </a:buClr>
              <a:buSzPts val="5400"/>
              <a:buFont typeface="Balthazar"/>
              <a:buNone/>
            </a:pPr>
            <a:r>
              <a:rPr b="1" lang="en-US" sz="5400">
                <a:solidFill>
                  <a:srgbClr val="FF0000"/>
                </a:solidFill>
                <a:latin typeface="Balthazar"/>
                <a:ea typeface="Balthazar"/>
                <a:cs typeface="Balthazar"/>
                <a:sym typeface="Balthazar"/>
              </a:rPr>
              <a:t>¿</a:t>
            </a:r>
            <a:r>
              <a:rPr b="1" i="0" lang="en-US" sz="5400" u="none">
                <a:solidFill>
                  <a:srgbClr val="FF0000"/>
                </a:solidFill>
                <a:latin typeface="Balthazar"/>
                <a:ea typeface="Balthazar"/>
                <a:cs typeface="Balthazar"/>
                <a:sym typeface="Balthazar"/>
              </a:rPr>
              <a:t>C</a:t>
            </a:r>
            <a:r>
              <a:rPr b="1" lang="en-US" sz="5400">
                <a:solidFill>
                  <a:srgbClr val="FF0000"/>
                </a:solidFill>
                <a:latin typeface="Balthazar"/>
                <a:ea typeface="Balthazar"/>
                <a:cs typeface="Balthazar"/>
                <a:sym typeface="Balthazar"/>
              </a:rPr>
              <a:t>ó</a:t>
            </a:r>
            <a:r>
              <a:rPr b="1" i="0" lang="en-US" sz="5400" u="none">
                <a:solidFill>
                  <a:srgbClr val="FF0000"/>
                </a:solidFill>
                <a:latin typeface="Balthazar"/>
                <a:ea typeface="Balthazar"/>
                <a:cs typeface="Balthazar"/>
                <a:sym typeface="Balthazar"/>
              </a:rPr>
              <a:t>mo debes cruzar?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7" name="Google Shape;77;p8"/>
          <p:cNvSpPr txBox="1"/>
          <p:nvPr>
            <p:ph idx="1" type="body"/>
          </p:nvPr>
        </p:nvSpPr>
        <p:spPr>
          <a:xfrm>
            <a:off x="323850" y="2060575"/>
            <a:ext cx="4464050" cy="4422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•"/>
            </a:pPr>
            <a:r>
              <a:rPr b="1" i="0" lang="en-US" sz="3200" u="none" cap="none" strike="noStrike">
                <a:solidFill>
                  <a:srgbClr val="CC6600"/>
                </a:solidFill>
                <a:latin typeface="Rockwell"/>
                <a:ea typeface="Rockwell"/>
                <a:cs typeface="Rockwell"/>
                <a:sym typeface="Rockwell"/>
              </a:rPr>
              <a:t>Mientras esperas para cruzar, </a:t>
            </a:r>
            <a:r>
              <a:rPr b="1" i="0" lang="en-US" sz="3200" u="none" cap="none" strike="noStrike">
                <a:solidFill>
                  <a:srgbClr val="33CC33"/>
                </a:solidFill>
                <a:latin typeface="Rockwell"/>
                <a:ea typeface="Rockwell"/>
                <a:cs typeface="Rockwell"/>
                <a:sym typeface="Rockwell"/>
              </a:rPr>
              <a:t>ESPERA SIEMPRE EN LA ACERA.</a:t>
            </a:r>
            <a:r>
              <a:rPr b="1" i="0" lang="en-US" sz="3200" u="none" cap="none" strike="noStrike">
                <a:solidFill>
                  <a:srgbClr val="CC6600"/>
                </a:solidFill>
                <a:latin typeface="Rockwell"/>
                <a:ea typeface="Rockwell"/>
                <a:cs typeface="Rockwell"/>
                <a:sym typeface="Rockwell"/>
              </a:rPr>
              <a:t> No te bajes a la calzada</a:t>
            </a:r>
            <a:endParaRPr/>
          </a:p>
        </p:txBody>
      </p:sp>
      <p:pic>
        <p:nvPicPr>
          <p:cNvPr id="78" name="Google Shape;7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2276475"/>
            <a:ext cx="4394200" cy="3706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/>
          <p:nvPr>
            <p:ph type="title"/>
          </p:nvPr>
        </p:nvSpPr>
        <p:spPr>
          <a:xfrm>
            <a:off x="301625" y="228600"/>
            <a:ext cx="8510587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3CC33"/>
              </a:buClr>
              <a:buSzPts val="5400"/>
              <a:buFont typeface="Balthazar"/>
              <a:buNone/>
            </a:pPr>
            <a:r>
              <a:rPr b="1" lang="en-US" sz="5400">
                <a:solidFill>
                  <a:srgbClr val="FF0000"/>
                </a:solidFill>
                <a:latin typeface="Balthazar"/>
                <a:ea typeface="Balthazar"/>
                <a:cs typeface="Balthazar"/>
                <a:sym typeface="Balthazar"/>
              </a:rPr>
              <a:t>¿Cómo debes cruzar?</a:t>
            </a:r>
            <a:endParaRPr b="1" sz="5400">
              <a:solidFill>
                <a:srgbClr val="33CC33"/>
              </a:solidFill>
              <a:latin typeface="Balthazar"/>
              <a:ea typeface="Balthazar"/>
              <a:cs typeface="Balthazar"/>
              <a:sym typeface="Balthazar"/>
            </a:endParaRPr>
          </a:p>
        </p:txBody>
      </p:sp>
      <p:sp>
        <p:nvSpPr>
          <p:cNvPr id="84" name="Google Shape;84;p9"/>
          <p:cNvSpPr txBox="1"/>
          <p:nvPr>
            <p:ph idx="1" type="body"/>
          </p:nvPr>
        </p:nvSpPr>
        <p:spPr>
          <a:xfrm>
            <a:off x="179387" y="1916112"/>
            <a:ext cx="849630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000"/>
              <a:buFont typeface="Noto Sans Symbols"/>
              <a:buChar char="•"/>
            </a:pPr>
            <a:r>
              <a:rPr b="1" i="0" lang="en-US" sz="4000" u="none" cap="none" strike="noStrike">
                <a:solidFill>
                  <a:srgbClr val="CC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Asegúrate que los vehículos están parados y te dejan cruzar.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t/>
            </a:r>
            <a:endParaRPr b="1" i="0" sz="1600" u="none" cap="none" strike="noStrike">
              <a:solidFill>
                <a:srgbClr val="CC66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4000"/>
              <a:buFont typeface="Noto Sans Symbols"/>
              <a:buChar char="•"/>
            </a:pPr>
            <a:r>
              <a:rPr b="1" i="0" lang="en-US" sz="4000" u="none" cap="none" strike="noStrike">
                <a:solidFill>
                  <a:srgbClr val="15B719"/>
                </a:solidFill>
                <a:latin typeface="Arial Rounded"/>
                <a:ea typeface="Arial Rounded"/>
                <a:cs typeface="Arial Rounded"/>
                <a:sym typeface="Arial Rounded"/>
              </a:rPr>
              <a:t> El Semáforo ha de estar en verde fijo.</a:t>
            </a: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4000"/>
              <a:buFont typeface="Noto Sans Symbols"/>
              <a:buChar char="•"/>
            </a:pPr>
            <a:r>
              <a:rPr b="0" i="0" lang="en-US" sz="4000" u="none" cap="none" strike="noStrike">
                <a:solidFill>
                  <a:srgbClr val="CC0000"/>
                </a:solidFill>
                <a:latin typeface="Rockwell"/>
                <a:ea typeface="Rockwell"/>
                <a:cs typeface="Rockwell"/>
                <a:sym typeface="Rockwell"/>
              </a:rPr>
              <a:t> Si parpadea NO CRUCES</a:t>
            </a:r>
            <a:endParaRPr/>
          </a:p>
        </p:txBody>
      </p:sp>
    </p:spTree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xmlns:r="http://schemas.openxmlformats.org/officeDocument/2006/relationships" name="Nubes">
  <a:themeElements>
    <a:clrScheme name="default">
      <a:dk1>
        <a:srgbClr val="FFFFFF"/>
      </a:dk1>
      <a:lt1>
        <a:srgbClr val="0000A4"/>
      </a:lt1>
      <a:dk2>
        <a:srgbClr val="B7E7FF"/>
      </a:dk2>
      <a:lt2>
        <a:srgbClr val="4D4D4D"/>
      </a:lt2>
      <a:accent1>
        <a:srgbClr val="0099CC"/>
      </a:accent1>
      <a:accent2>
        <a:srgbClr val="00CC99"/>
      </a:accent2>
      <a:accent3>
        <a:srgbClr val="0000A4"/>
      </a:accent3>
      <a:accent4>
        <a:srgbClr val="0099CC"/>
      </a:accent4>
      <a:accent5>
        <a:srgbClr val="00CC99"/>
      </a:accent5>
      <a:accent6>
        <a:srgbClr val="0000A4"/>
      </a:accent6>
      <a:hlink>
        <a:srgbClr val="FFCC00"/>
      </a:hlink>
      <a:folHlink>
        <a:srgbClr val="EE941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2005-10-15T21:12:11Z</dcterms:created>
  <dc:creator>Pedro Cánovas Arias</dc:creator>
</cp:coreProperties>
</file>